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120"/>
  </p:notesMasterIdLst>
  <p:sldIdLst>
    <p:sldId id="256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63" r:id="rId17"/>
    <p:sldId id="334" r:id="rId18"/>
    <p:sldId id="360" r:id="rId19"/>
    <p:sldId id="361" r:id="rId20"/>
    <p:sldId id="357" r:id="rId21"/>
    <p:sldId id="335" r:id="rId22"/>
    <p:sldId id="336" r:id="rId23"/>
    <p:sldId id="337" r:id="rId24"/>
    <p:sldId id="364" r:id="rId25"/>
    <p:sldId id="365" r:id="rId26"/>
    <p:sldId id="366" r:id="rId27"/>
    <p:sldId id="369" r:id="rId28"/>
    <p:sldId id="370" r:id="rId29"/>
    <p:sldId id="377" r:id="rId30"/>
    <p:sldId id="376" r:id="rId31"/>
    <p:sldId id="378" r:id="rId32"/>
    <p:sldId id="380" r:id="rId33"/>
    <p:sldId id="381" r:id="rId34"/>
    <p:sldId id="379" r:id="rId35"/>
    <p:sldId id="382" r:id="rId36"/>
    <p:sldId id="383" r:id="rId37"/>
    <p:sldId id="338" r:id="rId38"/>
    <p:sldId id="384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67" r:id="rId47"/>
    <p:sldId id="371" r:id="rId48"/>
    <p:sldId id="375" r:id="rId49"/>
    <p:sldId id="389" r:id="rId50"/>
    <p:sldId id="386" r:id="rId51"/>
    <p:sldId id="388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385" r:id="rId64"/>
    <p:sldId id="346" r:id="rId65"/>
    <p:sldId id="347" r:id="rId66"/>
    <p:sldId id="348" r:id="rId67"/>
    <p:sldId id="349" r:id="rId68"/>
    <p:sldId id="350" r:id="rId69"/>
    <p:sldId id="351" r:id="rId70"/>
    <p:sldId id="401" r:id="rId71"/>
    <p:sldId id="402" r:id="rId72"/>
    <p:sldId id="403" r:id="rId73"/>
    <p:sldId id="404" r:id="rId74"/>
    <p:sldId id="405" r:id="rId75"/>
    <p:sldId id="406" r:id="rId76"/>
    <p:sldId id="407" r:id="rId77"/>
    <p:sldId id="408" r:id="rId78"/>
    <p:sldId id="409" r:id="rId79"/>
    <p:sldId id="352" r:id="rId80"/>
    <p:sldId id="353" r:id="rId81"/>
    <p:sldId id="291" r:id="rId82"/>
    <p:sldId id="292" r:id="rId83"/>
    <p:sldId id="293" r:id="rId84"/>
    <p:sldId id="294" r:id="rId85"/>
    <p:sldId id="410" r:id="rId86"/>
    <p:sldId id="295" r:id="rId87"/>
    <p:sldId id="296" r:id="rId88"/>
    <p:sldId id="412" r:id="rId89"/>
    <p:sldId id="413" r:id="rId90"/>
    <p:sldId id="414" r:id="rId91"/>
    <p:sldId id="297" r:id="rId92"/>
    <p:sldId id="298" r:id="rId93"/>
    <p:sldId id="299" r:id="rId94"/>
    <p:sldId id="300" r:id="rId95"/>
    <p:sldId id="301" r:id="rId96"/>
    <p:sldId id="302" r:id="rId97"/>
    <p:sldId id="303" r:id="rId98"/>
    <p:sldId id="415" r:id="rId99"/>
    <p:sldId id="416" r:id="rId100"/>
    <p:sldId id="304" r:id="rId101"/>
    <p:sldId id="305" r:id="rId102"/>
    <p:sldId id="306" r:id="rId103"/>
    <p:sldId id="307" r:id="rId104"/>
    <p:sldId id="417" r:id="rId105"/>
    <p:sldId id="418" r:id="rId106"/>
    <p:sldId id="419" r:id="rId107"/>
    <p:sldId id="420" r:id="rId108"/>
    <p:sldId id="312" r:id="rId109"/>
    <p:sldId id="313" r:id="rId110"/>
    <p:sldId id="314" r:id="rId111"/>
    <p:sldId id="315" r:id="rId112"/>
    <p:sldId id="316" r:id="rId113"/>
    <p:sldId id="317" r:id="rId114"/>
    <p:sldId id="318" r:id="rId115"/>
    <p:sldId id="319" r:id="rId116"/>
    <p:sldId id="320" r:id="rId117"/>
    <p:sldId id="321" r:id="rId118"/>
    <p:sldId id="322" r:id="rId1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9" autoAdjust="0"/>
    <p:restoredTop sz="94660"/>
  </p:normalViewPr>
  <p:slideViewPr>
    <p:cSldViewPr snapToGrid="0">
      <p:cViewPr varScale="1">
        <p:scale>
          <a:sx n="73" d="100"/>
          <a:sy n="73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C40A1-C3AC-47F7-98A3-245F5DA8C657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A8FB1-3579-4917-AE5F-275E46452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1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Nếu </a:t>
            </a:r>
            <a:r>
              <a:rPr lang="vi-VN" i="1"/>
              <a:t>t </a:t>
            </a:r>
            <a:r>
              <a:rPr lang="vi-VN"/>
              <a:t>∈ [0,1] , ta có các điểm (x,y) thuộc về đoạn thẳng giới hạn bởi hai điểm</a:t>
            </a:r>
            <a:r>
              <a:rPr lang="en-US"/>
              <a:t> </a:t>
            </a:r>
            <a:r>
              <a:rPr lang="vi-VN"/>
              <a:t>(x</a:t>
            </a:r>
            <a:r>
              <a:rPr lang="vi-VN" baseline="-25000"/>
              <a:t>1</a:t>
            </a:r>
            <a:r>
              <a:rPr lang="vi-VN"/>
              <a:t>, y</a:t>
            </a:r>
            <a:r>
              <a:rPr lang="vi-VN" baseline="-25000"/>
              <a:t>1</a:t>
            </a:r>
            <a:r>
              <a:rPr lang="vi-VN"/>
              <a:t>) và (x</a:t>
            </a:r>
            <a:r>
              <a:rPr lang="vi-VN" baseline="-25000"/>
              <a:t>2</a:t>
            </a:r>
            <a:r>
              <a:rPr lang="vi-VN"/>
              <a:t>, y</a:t>
            </a:r>
            <a:r>
              <a:rPr lang="vi-VN" baseline="-25000"/>
              <a:t>2</a:t>
            </a:r>
            <a:r>
              <a:rPr lang="vi-VN"/>
              <a:t>), nếu </a:t>
            </a:r>
            <a:r>
              <a:rPr lang="vi-VN" i="1"/>
              <a:t>t </a:t>
            </a:r>
            <a:r>
              <a:rPr lang="vi-VN"/>
              <a:t>∈ [−∞,+∞] , ta sẽ có toàn bộ đường thẳng.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DE8F-43C6-423C-AA64-78C061BD70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1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Các</a:t>
            </a:r>
            <a:r>
              <a:rPr lang="en-US"/>
              <a:t> </a:t>
            </a:r>
            <a:r>
              <a:rPr lang="vi-VN"/>
              <a:t>đoạn thẳng này không nhất thiết phải tạo thành một hình khép kín và các đoạn có</a:t>
            </a:r>
            <a:r>
              <a:rPr lang="en-US"/>
              <a:t> </a:t>
            </a:r>
            <a:r>
              <a:rPr lang="vi-VN"/>
              <a:t>thể cắt lẫn nhau.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DE8F-43C6-423C-AA64-78C061BD70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Trường</a:t>
            </a:r>
            <a:r>
              <a:rPr lang="en-US" baseline="0"/>
              <a:t> hợp m&gt;1 thì x</a:t>
            </a:r>
            <a:r>
              <a:rPr lang="en-US" baseline="-25000"/>
              <a:t>i+1</a:t>
            </a:r>
            <a:r>
              <a:rPr lang="en-US" baseline="0"/>
              <a:t> = xi + 1/m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DE8F-43C6-423C-AA64-78C061BD70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6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DE8F-43C6-423C-AA64-78C061BD70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7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smtClean="0"/>
              <a:pPr/>
              <a:t>14/05/2019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1" y="0"/>
            <a:ext cx="11341100" cy="1231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333500"/>
            <a:ext cx="5384800" cy="5524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33500"/>
            <a:ext cx="5384800" cy="5524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7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14/05/2019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smtClean="0"/>
              <a:pPr/>
              <a:t>14/05/2019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ZA"/>
              <a:t>Add Footer Here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6" r:id="rId9"/>
    <p:sldLayoutId id="2147483693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Wingdings" panose="05000000000000000000" pitchFamily="2" charset="2"/>
        <a:buChar char="q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Wingdings" panose="05000000000000000000" pitchFamily="2" charset="2"/>
        <a:buChar char="Ø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Wingdings" panose="05000000000000000000" pitchFamily="2" charset="2"/>
        <a:buChar char="ü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ourier New" panose="02070309020205020404" pitchFamily="49" charset="0"/>
        <a:buChar char="o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tmp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tmp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tmp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tmp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tmp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nhdoanvu/ComputerGraphics/blob/master/Coding/Ellipse/Midpoin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6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6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6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16.bin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18.bin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0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30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image" Target="../media/image48.wmf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7.bin"/><Relationship Id="rId14" Type="http://schemas.openxmlformats.org/officeDocument/2006/relationships/oleObject" Target="../embeddings/oleObject3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6.svg"/><Relationship Id="rId7" Type="http://schemas.openxmlformats.org/officeDocument/2006/relationships/image" Target="../media/image5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hinhdoanvu/ComputerGraphics/tree/master/Coding/Line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hinhdoanvu/ComputerGraphics/tree/master/Coding/Line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8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hinhdoanvu/ComputerGraphics/blob/master/Coding/LineAlgorithm/Midpo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6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tmp"/><Relationship Id="rId5" Type="http://schemas.openxmlformats.org/officeDocument/2006/relationships/image" Target="../media/image96.tmp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0.tmp"/><Relationship Id="rId4" Type="http://schemas.openxmlformats.org/officeDocument/2006/relationships/image" Target="../media/image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tmp"/><Relationship Id="rId4" Type="http://schemas.openxmlformats.org/officeDocument/2006/relationships/image" Target="../media/image6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5" Type="http://schemas.openxmlformats.org/officeDocument/2006/relationships/image" Target="../media/image104.png"/><Relationship Id="rId4" Type="http://schemas.openxmlformats.org/officeDocument/2006/relationships/image" Target="../media/image6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6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7.png"/><Relationship Id="rId4" Type="http://schemas.openxmlformats.org/officeDocument/2006/relationships/image" Target="../media/image6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nhdoanvu/ComputerGraphics/blob/master/Coding/CircleAlgorithm/Bresenham" TargetMode="External"/><Relationship Id="rId7" Type="http://schemas.openxmlformats.org/officeDocument/2006/relationships/image" Target="../media/image10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nhdoanvu/ComputerGraphics/tree/master/Coding/CircleAlgorith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tmp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tmp"/><Relationship Id="rId4" Type="http://schemas.openxmlformats.org/officeDocument/2006/relationships/image" Target="../media/image6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tmp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tmp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vi-VN"/>
              <a:t>Các giải thuật sinh thực thể cơ sở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575164"/>
            <a:ext cx="8637072" cy="1365136"/>
          </a:xfrm>
        </p:spPr>
        <p:txBody>
          <a:bodyPr>
            <a:no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Đoàn vũ thịnh</a:t>
            </a:r>
          </a:p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Bộ môn kỹ thuật phần mềm, khoa công nghệ thông tin</a:t>
            </a:r>
          </a:p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Đại học nha trang (2019)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Brain in head">
            <a:extLst>
              <a:ext uri="{FF2B5EF4-FFF2-40B4-BE49-F238E27FC236}">
                <a16:creationId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9171" y="201944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599754"/>
            <a:ext cx="9603275" cy="401676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en-US" b="1"/>
              <a:t>2.2.2. Biểu diễn điểm và đoạn thẳng (tt)</a:t>
            </a:r>
            <a:endParaRPr lang="en-US"/>
          </a:p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en-US" b="1"/>
              <a:t>Các thuộc tính của đoạn thẳng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vi-VN"/>
              <a:t>Màu sắc</a:t>
            </a:r>
            <a:endParaRPr lang="en-US"/>
          </a:p>
          <a:p>
            <a:pPr lvl="1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vi-VN"/>
              <a:t>Độ rộng của nét vẽ</a:t>
            </a:r>
            <a:endParaRPr lang="en-US"/>
          </a:p>
          <a:p>
            <a:pPr lvl="1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vi-VN"/>
              <a:t>Kiểu nét vẽ của đoạn thẳng</a:t>
            </a:r>
            <a:endParaRPr lang="en-US"/>
          </a:p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vi-VN"/>
              <a:t>Đối với đường gấp khúc, các đoạn thẳng trong cùng một đường gấp khúc thì</a:t>
            </a:r>
            <a:r>
              <a:rPr lang="en-US"/>
              <a:t> </a:t>
            </a:r>
            <a:r>
              <a:rPr lang="vi-VN"/>
              <a:t>có cùng một thuộc tính.</a:t>
            </a:r>
            <a:endParaRPr lang="en-US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85029" y="3048000"/>
            <a:ext cx="1306285" cy="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91314" y="3599543"/>
            <a:ext cx="1306285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94400" y="4238171"/>
            <a:ext cx="1306285" cy="0"/>
          </a:xfrm>
          <a:prstGeom prst="line">
            <a:avLst/>
          </a:prstGeom>
          <a:ln w="57150">
            <a:solidFill>
              <a:srgbClr val="FFC00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1448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sinh đường ellipse</a:t>
                </a:r>
                <a:endParaRPr lang="en-US" sz="1800" b="1"/>
              </a:p>
              <a:p>
                <a:pPr lvl="0"/>
                <a:r>
                  <a:rPr lang="vi-VN" sz="2000">
                    <a:solidFill>
                      <a:srgbClr val="FF0000"/>
                    </a:solidFill>
                  </a:rPr>
                  <a:t>Xét trên </a:t>
                </a:r>
                <a:r>
                  <a:rPr lang="en-US" sz="2000">
                    <a:solidFill>
                      <a:srgbClr val="FF0000"/>
                    </a:solidFill>
                  </a:rPr>
                  <a:t>miền</a:t>
                </a:r>
                <a:r>
                  <a:rPr lang="vi-VN" sz="2000">
                    <a:solidFill>
                      <a:srgbClr val="FF0000"/>
                    </a:solidFill>
                  </a:rPr>
                  <a:t> 1:</a:t>
                </a:r>
                <a:endParaRPr lang="en-US" sz="200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sz="2000"/>
                  <a:t>Từ 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pPr lvl="0"/>
                <a:r>
                  <a:rPr lang="en-US" sz="2000"/>
                  <a:t>Hay: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)+1)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+1 −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  <a:blipFill>
                <a:blip r:embed="rId3"/>
                <a:stretch>
                  <a:fillRect l="-518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6F4B0-F386-4C0F-A681-B9B68D85E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892" y="1853754"/>
            <a:ext cx="233395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424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sinh đường ellipse</a:t>
                </a:r>
                <a:endParaRPr lang="en-US" sz="1800" b="1"/>
              </a:p>
              <a:p>
                <a:pPr lvl="0"/>
                <a:r>
                  <a:rPr lang="vi-VN" sz="2000">
                    <a:solidFill>
                      <a:srgbClr val="FF0000"/>
                    </a:solidFill>
                  </a:rPr>
                  <a:t>Xét trên </a:t>
                </a:r>
                <a:r>
                  <a:rPr lang="en-US" sz="2000">
                    <a:solidFill>
                      <a:srgbClr val="FF0000"/>
                    </a:solidFill>
                  </a:rPr>
                  <a:t>miền</a:t>
                </a:r>
                <a:r>
                  <a:rPr lang="vi-VN" sz="2000">
                    <a:solidFill>
                      <a:srgbClr val="FF0000"/>
                    </a:solidFill>
                  </a:rPr>
                  <a:t> 1:</a:t>
                </a:r>
                <a:endParaRPr lang="en-US" sz="200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lvl="1"/>
                <a:r>
                  <a:rPr lang="en-US" sz="2000"/>
                  <a:t>TH1.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/>
                  <a:t>, 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sz="2000"/>
                  <a:t>,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/>
              </a:p>
              <a:p>
                <a:pPr lvl="1"/>
                <a:r>
                  <a:rPr lang="en-US" sz="2000"/>
                  <a:t>TH2.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, 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/>
                  <a:t>,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−1 </m:t>
                    </m:r>
                  </m:oMath>
                </a14:m>
                <a:endParaRPr lang="en-US" sz="2000"/>
              </a:p>
              <a:p>
                <a:pPr lvl="0"/>
                <a:r>
                  <a:rPr lang="en-US" sz="2000"/>
                  <a:t>Xác định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000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  <a:blipFill>
                <a:blip r:embed="rId3"/>
                <a:stretch>
                  <a:fillRect l="-518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6F4B0-F386-4C0F-A681-B9B68D85E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511" y="1612454"/>
            <a:ext cx="233395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281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sinh đường ellipse</a:t>
                </a:r>
                <a:endParaRPr lang="en-US" sz="1800" b="1"/>
              </a:p>
              <a:p>
                <a:pPr lvl="0"/>
                <a:r>
                  <a:rPr lang="vi-VN" sz="2000">
                    <a:solidFill>
                      <a:srgbClr val="FF0000"/>
                    </a:solidFill>
                  </a:rPr>
                  <a:t>Xét trên </a:t>
                </a:r>
                <a:r>
                  <a:rPr lang="en-US" sz="2000">
                    <a:solidFill>
                      <a:srgbClr val="FF0000"/>
                    </a:solidFill>
                  </a:rPr>
                  <a:t>miền</a:t>
                </a:r>
                <a:r>
                  <a:rPr lang="vi-VN" sz="2000">
                    <a:solidFill>
                      <a:srgbClr val="FF0000"/>
                    </a:solidFill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</a:rPr>
                  <a:t>2</a:t>
                </a:r>
                <a:r>
                  <a:rPr lang="vi-VN" sz="2000">
                    <a:solidFill>
                      <a:srgbClr val="FF0000"/>
                    </a:solidFill>
                  </a:rPr>
                  <a:t>:</a:t>
                </a:r>
                <a:endParaRPr lang="en-US" sz="200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sz="2000"/>
                  <a:t>Từ pt: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lvl="0"/>
                <a:r>
                  <a:rPr lang="en-US" sz="2000"/>
                  <a:t>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/>
                  <a:t>, điểm midpoint nằm bên ngoài ellipse,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gần đường biên hơn</a:t>
                </a:r>
              </a:p>
              <a:p>
                <a:pPr lvl="0"/>
                <a:r>
                  <a:rPr lang="en-US" sz="2000"/>
                  <a:t>Ngược lại,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/>
                  <a:t>, điểm midpoint nằm bên trong ellipse,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gần đường biên hơn</a:t>
                </a:r>
                <a:br>
                  <a:rPr lang="en-US" b="1"/>
                </a:br>
                <a:endParaRPr lang="en-US" sz="20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  <a:blipFill>
                <a:blip r:embed="rId3"/>
                <a:stretch>
                  <a:fillRect l="-518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42E7CD4-72EB-4A08-91F2-09F5238BB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08" y="1537879"/>
            <a:ext cx="2473457" cy="22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153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sinh đường ellipse</a:t>
                </a:r>
                <a:endParaRPr lang="en-US" sz="1800" b="1"/>
              </a:p>
              <a:p>
                <a:pPr lvl="0"/>
                <a:r>
                  <a:rPr lang="vi-VN" sz="2000">
                    <a:solidFill>
                      <a:srgbClr val="FF0000"/>
                    </a:solidFill>
                  </a:rPr>
                  <a:t>Xét trên </a:t>
                </a:r>
                <a:r>
                  <a:rPr lang="en-US" sz="2000">
                    <a:solidFill>
                      <a:srgbClr val="FF0000"/>
                    </a:solidFill>
                  </a:rPr>
                  <a:t>miền</a:t>
                </a:r>
                <a:r>
                  <a:rPr lang="vi-VN" sz="2000">
                    <a:solidFill>
                      <a:srgbClr val="FF0000"/>
                    </a:solidFill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</a:rPr>
                  <a:t>2</a:t>
                </a:r>
                <a:r>
                  <a:rPr lang="vi-VN" sz="2000">
                    <a:solidFill>
                      <a:srgbClr val="FF0000"/>
                    </a:solidFill>
                  </a:rPr>
                  <a:t>:</a:t>
                </a:r>
                <a:endParaRPr lang="en-US" sz="200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sz="2000"/>
                  <a:t>Từ pt: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1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  <a:blipFill>
                <a:blip r:embed="rId3"/>
                <a:stretch>
                  <a:fillRect l="-518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42E7CD4-72EB-4A08-91F2-09F5238BB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08" y="1537879"/>
            <a:ext cx="2473457" cy="22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283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sinh đường ellipse</a:t>
                </a:r>
                <a:endParaRPr lang="en-US" sz="1800" b="1"/>
              </a:p>
              <a:p>
                <a:pPr lvl="0"/>
                <a:r>
                  <a:rPr lang="vi-VN" sz="2000">
                    <a:solidFill>
                      <a:srgbClr val="FF0000"/>
                    </a:solidFill>
                  </a:rPr>
                  <a:t>Xét trên </a:t>
                </a:r>
                <a:r>
                  <a:rPr lang="en-US" sz="2000">
                    <a:solidFill>
                      <a:srgbClr val="FF0000"/>
                    </a:solidFill>
                  </a:rPr>
                  <a:t>miền</a:t>
                </a:r>
                <a:r>
                  <a:rPr lang="vi-VN" sz="2000">
                    <a:solidFill>
                      <a:srgbClr val="FF0000"/>
                    </a:solidFill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</a:rPr>
                  <a:t>2</a:t>
                </a:r>
                <a:r>
                  <a:rPr lang="vi-VN" sz="2000">
                    <a:solidFill>
                      <a:srgbClr val="FF0000"/>
                    </a:solidFill>
                  </a:rPr>
                  <a:t>:</a:t>
                </a:r>
                <a:endParaRPr lang="en-US" sz="2000">
                  <a:solidFill>
                    <a:srgbClr val="FF0000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/>
                  <a:t>TH1.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−1)+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>
                    <a:latin typeface="Cambria Math" panose="02040503050406030204" pitchFamily="18" charset="0"/>
                  </a:rPr>
                  <a:t>, 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>
                    <a:latin typeface="Cambria Math" panose="02040503050406030204" pitchFamily="18" charset="0"/>
                  </a:rPr>
                  <a:t> &gt;0,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000" i="1">
                    <a:latin typeface="Cambria Math" panose="02040503050406030204" pitchFamily="18" charset="0"/>
                  </a:rPr>
                  <a:t>TH2.</a:t>
                </a:r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+1)−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−1)+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>
                    <a:latin typeface="Cambria Math" panose="02040503050406030204" pitchFamily="18" charset="0"/>
                  </a:rPr>
                  <a:t>, 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>
                    <a:latin typeface="Cambria Math" panose="02040503050406030204" pitchFamily="18" charset="0"/>
                  </a:rPr>
                  <a:t> &lt;=0,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>
                    <a:latin typeface="Cambria Math" panose="02040503050406030204" pitchFamily="18" charset="0"/>
                  </a:rPr>
                  <a:t>+1</a:t>
                </a:r>
              </a:p>
              <a:p>
                <a:pPr lvl="0"/>
                <a:r>
                  <a:rPr lang="en-US" sz="2000"/>
                  <a:t>Xác định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(0−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2454"/>
                <a:ext cx="10601808" cy="4331146"/>
              </a:xfrm>
              <a:blipFill>
                <a:blip r:embed="rId3"/>
                <a:stretch>
                  <a:fillRect l="-518" t="-141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42E7CD4-72EB-4A08-91F2-09F5238BB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08" y="1537879"/>
            <a:ext cx="2473457" cy="22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061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5" y="1612454"/>
            <a:ext cx="10254917" cy="4331146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vi-VN" sz="2000" b="1"/>
              <a:t>Giải thuật sinh đường ellipse</a:t>
            </a:r>
            <a:endParaRPr lang="en-US" sz="2000" b="1"/>
          </a:p>
          <a:p>
            <a:pPr lvl="0" algn="just"/>
            <a:r>
              <a:rPr lang="en-US" sz="2000" b="1"/>
              <a:t>CODE: </a:t>
            </a:r>
            <a:r>
              <a:rPr lang="en-US" sz="2000">
                <a:hlinkClick r:id="rId3"/>
              </a:rPr>
              <a:t>https://github.com/thinhdoanvu/ComputerGraphics/blob/master/Coding/Ellipse/Midpoint</a:t>
            </a:r>
            <a:endParaRPr lang="en-US" sz="2000" b="1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063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5" y="1612454"/>
            <a:ext cx="10254917" cy="4331146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en-US" sz="2000" b="1"/>
              <a:t>Giải thuật sinh ký tự</a:t>
            </a:r>
            <a:endParaRPr lang="en-US" sz="2000"/>
          </a:p>
          <a:p>
            <a:pPr lvl="0"/>
            <a:r>
              <a:rPr lang="vi-VN" sz="2000"/>
              <a:t>Trong màn hình text, truy xuất các ký tự trên màn hình được hỗ trợ bởi phần cứng. Các ký</a:t>
            </a:r>
            <a:r>
              <a:rPr lang="en-US" sz="2000"/>
              <a:t> </a:t>
            </a:r>
            <a:r>
              <a:rPr lang="vi-VN" sz="2000"/>
              <a:t>tự được lưu trữ trong bộ nhớ ROM, dưới dạng bitmap hay các ma trận ảnh. Phần cứng sẽ đưa ký</a:t>
            </a:r>
            <a:r>
              <a:rPr lang="en-US" sz="2000"/>
              <a:t> </a:t>
            </a:r>
            <a:r>
              <a:rPr lang="vi-VN" sz="2000"/>
              <a:t>tự lên màn hình tại ví trí xác định, tính toán cuốn trang và xuống dòng.</a:t>
            </a:r>
            <a:endParaRPr lang="en-US" sz="2000"/>
          </a:p>
          <a:p>
            <a:pPr lvl="0"/>
            <a:r>
              <a:rPr lang="vi-VN" sz="2000"/>
              <a:t>Trong đồ hoạ:</a:t>
            </a:r>
            <a:br>
              <a:rPr lang="vi-VN" sz="2000"/>
            </a:br>
            <a:r>
              <a:rPr lang="vi-VN" sz="2000"/>
              <a:t>+ Vector: định nghĩa các ký tự theo những đường cong mềm bao ngoài của chúng</a:t>
            </a:r>
            <a:r>
              <a:rPr lang="en-US" sz="2000"/>
              <a:t>: </a:t>
            </a:r>
          </a:p>
          <a:p>
            <a:pPr lvl="1"/>
            <a:r>
              <a:rPr lang="vi-VN" sz="2000"/>
              <a:t>phức tạp (tính toán phương trình)</a:t>
            </a:r>
            <a:endParaRPr lang="en-US" sz="2000"/>
          </a:p>
          <a:p>
            <a:pPr lvl="1"/>
            <a:r>
              <a:rPr lang="vi-VN" sz="2000"/>
              <a:t>lưu trữ gọn nhẹ</a:t>
            </a:r>
            <a:r>
              <a:rPr lang="en-US" sz="2000"/>
              <a:t> (</a:t>
            </a:r>
            <a:r>
              <a:rPr lang="vi-VN" sz="2000"/>
              <a:t>các phép biến đổi dựa vào công thức biến đổi</a:t>
            </a:r>
            <a:r>
              <a:rPr lang="en-US" sz="2000"/>
              <a:t>)</a:t>
            </a:r>
          </a:p>
          <a:p>
            <a:pPr lvl="1"/>
            <a:r>
              <a:rPr lang="vi-VN" sz="2000"/>
              <a:t>Kích thước phụ thuộc vào môi trường (không có kích thước</a:t>
            </a:r>
            <a:r>
              <a:rPr lang="en-US" sz="2000"/>
              <a:t> cố định)</a:t>
            </a:r>
            <a:br>
              <a:rPr lang="vi-VN" sz="2000"/>
            </a:br>
            <a:br>
              <a:rPr lang="vi-VN" sz="2000"/>
            </a:br>
            <a:br>
              <a:rPr lang="vi-VN" sz="2000"/>
            </a:br>
            <a:br>
              <a:rPr lang="vi-VN" sz="2000"/>
            </a:b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800" y="4774746"/>
            <a:ext cx="19716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407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5" y="1612454"/>
            <a:ext cx="10254917" cy="4331146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en-US" sz="2000" b="1"/>
              <a:t>Giải thuật sinh ký tự</a:t>
            </a:r>
          </a:p>
          <a:p>
            <a:pPr lvl="0" algn="just"/>
            <a:r>
              <a:rPr lang="vi-VN" sz="2000"/>
              <a:t>Trong đồ hoạ:</a:t>
            </a:r>
            <a:endParaRPr lang="en-US" sz="2000"/>
          </a:p>
          <a:p>
            <a:pPr lvl="0" algn="just"/>
            <a:r>
              <a:rPr lang="en-US" sz="2000"/>
              <a:t>+ </a:t>
            </a:r>
            <a:r>
              <a:rPr lang="vi-VN" sz="2000"/>
              <a:t>Bitmap: </a:t>
            </a:r>
            <a:r>
              <a:rPr lang="en-US" sz="2000"/>
              <a:t>M</a:t>
            </a:r>
            <a:r>
              <a:rPr lang="vi-VN" sz="2000"/>
              <a:t>ỗi ký tự với 1 font chữ cho trước là 1 ảnh bitmap hình chữ nhật nhỏ.</a:t>
            </a:r>
            <a:endParaRPr lang="en-US" sz="2000"/>
          </a:p>
          <a:p>
            <a:pPr lvl="0"/>
            <a:r>
              <a:rPr lang="vi-VN" sz="2000"/>
              <a:t>Đơn giản trong việc sinh ký tự</a:t>
            </a:r>
            <a:r>
              <a:rPr lang="en-US" sz="2000"/>
              <a:t> </a:t>
            </a:r>
            <a:r>
              <a:rPr lang="vi-VN" sz="2000"/>
              <a:t>(copypixel)</a:t>
            </a:r>
            <a:endParaRPr lang="en-US" sz="2000"/>
          </a:p>
          <a:p>
            <a:pPr lvl="0"/>
            <a:r>
              <a:rPr lang="vi-VN" sz="2000"/>
              <a:t>Lưu trữ lớn</a:t>
            </a:r>
            <a:endParaRPr lang="en-US" sz="2000"/>
          </a:p>
          <a:p>
            <a:pPr lvl="0"/>
            <a:r>
              <a:rPr lang="vi-VN" sz="2000"/>
              <a:t>Các phép biến đổi</a:t>
            </a:r>
            <a:r>
              <a:rPr lang="en-US" sz="2000"/>
              <a:t> </a:t>
            </a:r>
            <a:r>
              <a:rPr lang="vi-VN" sz="2000"/>
              <a:t>(I,B,U, scale) đòi hỏi</a:t>
            </a:r>
            <a:r>
              <a:rPr lang="en-US" sz="2000"/>
              <a:t> </a:t>
            </a:r>
            <a:r>
              <a:rPr lang="vi-VN" sz="2000"/>
              <a:t>lưu trữ thêm</a:t>
            </a:r>
            <a:endParaRPr lang="en-US" sz="2000"/>
          </a:p>
          <a:p>
            <a:pPr lvl="0"/>
            <a:r>
              <a:rPr lang="vi-VN" sz="2000"/>
              <a:t>Kích thước không đổi</a:t>
            </a:r>
            <a:endParaRPr lang="en-US" sz="2000"/>
          </a:p>
          <a:p>
            <a:pPr lvl="0"/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169" y="3989841"/>
            <a:ext cx="3838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274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2454"/>
            <a:ext cx="6815032" cy="4331146"/>
          </a:xfrm>
        </p:spPr>
        <p:txBody>
          <a:bodyPr>
            <a:noAutofit/>
          </a:bodyPr>
          <a:lstStyle/>
          <a:p>
            <a:pPr lvl="0" algn="just"/>
            <a:r>
              <a:rPr lang="en-US" b="1"/>
              <a:t>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/>
            <a:r>
              <a:rPr lang="en-US" sz="2000" b="1"/>
              <a:t>Giải thuật sinh ký tự</a:t>
            </a:r>
          </a:p>
          <a:p>
            <a:pPr lvl="0" algn="just"/>
            <a:r>
              <a:rPr lang="vi-VN" sz="2000"/>
              <a:t>Trong đồ hoạ:</a:t>
            </a:r>
            <a:endParaRPr lang="en-US" sz="2000"/>
          </a:p>
          <a:p>
            <a:pPr lvl="0" algn="just"/>
            <a:r>
              <a:rPr lang="en-US" sz="2000"/>
              <a:t>+ </a:t>
            </a:r>
            <a:r>
              <a:rPr lang="vi-VN" sz="2000"/>
              <a:t>bitmap: </a:t>
            </a:r>
            <a:endParaRPr lang="en-US" sz="2000"/>
          </a:p>
          <a:p>
            <a:pPr lvl="0" algn="just"/>
            <a:r>
              <a:rPr lang="en-US" sz="2000"/>
              <a:t>S</a:t>
            </a:r>
            <a:r>
              <a:rPr lang="vi-VN" sz="2000"/>
              <a:t>ử dụng hàm copypixel (copy điểm ảnh) được lưu trữ trong bộ nhớ cố định </a:t>
            </a:r>
            <a:endParaRPr lang="en-US" sz="2000"/>
          </a:p>
          <a:p>
            <a:pPr lvl="0"/>
            <a:r>
              <a:rPr lang="en-US" sz="2000"/>
              <a:t>S</a:t>
            </a:r>
            <a:r>
              <a:rPr lang="vi-VN" sz="2000"/>
              <a:t>ử dụng hàm </a:t>
            </a:r>
            <a:r>
              <a:rPr lang="en-US" sz="2000"/>
              <a:t> f</a:t>
            </a:r>
            <a:r>
              <a:rPr lang="vi-VN" sz="2000"/>
              <a:t>ontcache, đưa vào bộ nhớ đệm hiển thị. </a:t>
            </a:r>
            <a:r>
              <a:rPr lang="en-US" sz="2000"/>
              <a:t>Trong đó, m</a:t>
            </a:r>
            <a:r>
              <a:rPr lang="vi-VN" sz="2000"/>
              <a:t>ỗi 1 ký tự như 1 ma trận 2 chiều của các điểm ảnh -</a:t>
            </a:r>
            <a:r>
              <a:rPr lang="en-US" sz="2000"/>
              <a:t> </a:t>
            </a:r>
            <a:r>
              <a:rPr lang="vi-VN" sz="2000"/>
              <a:t>mặt nạ.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82858" y="2137071"/>
            <a:ext cx="4064000" cy="38164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  <a:t>Hàm_sinh_ki_tu (mask)</a:t>
            </a:r>
            <a:b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{</a:t>
            </a:r>
          </a:p>
          <a:p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xmax, ymax, xmin, ymin</a:t>
            </a:r>
          </a:p>
          <a:p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//các giới hạn của mặt nạ</a:t>
            </a:r>
            <a:b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xo, yo</a:t>
            </a:r>
          </a:p>
          <a:p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//điểm gốc trên bộ đệm hiển thị</a:t>
            </a:r>
            <a:b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for (i=ymin;i&lt; ymax ;i++)</a:t>
            </a:r>
          </a:p>
          <a:p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{</a:t>
            </a:r>
            <a:b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  for (j=xmin; j&lt; xmax ; j++)</a:t>
            </a:r>
          </a:p>
          <a:p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   {</a:t>
            </a:r>
            <a:b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     if (mask(i,j) &lt;&gt; 0)</a:t>
            </a:r>
          </a:p>
          <a:p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      {</a:t>
            </a:r>
            <a:b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         copypixel ((mask(i,j), pixel(xo+j, yo+i));</a:t>
            </a:r>
          </a:p>
          <a:p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      }</a:t>
            </a:r>
          </a:p>
          <a:p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    }</a:t>
            </a:r>
          </a:p>
          <a:p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  }</a:t>
            </a:r>
            <a:b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</a:rPr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793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2454"/>
            <a:ext cx="6815032" cy="4331146"/>
          </a:xfrm>
        </p:spPr>
        <p:txBody>
          <a:bodyPr>
            <a:noAutofit/>
          </a:bodyPr>
          <a:lstStyle/>
          <a:p>
            <a:pPr lvl="0" algn="just"/>
            <a:r>
              <a:rPr lang="en-US" b="1"/>
              <a:t>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/>
            <a:r>
              <a:rPr lang="en-US" sz="2000" b="1"/>
              <a:t>Giải thuật sinh ký tự</a:t>
            </a:r>
          </a:p>
          <a:p>
            <a:pPr lvl="0" algn="just"/>
            <a:r>
              <a:rPr lang="vi-VN" sz="2000"/>
              <a:t>Trong đồ hoạ:</a:t>
            </a:r>
            <a:endParaRPr lang="en-US" sz="2000"/>
          </a:p>
          <a:p>
            <a:pPr lvl="0" algn="just"/>
            <a:r>
              <a:rPr lang="en-US" sz="2000"/>
              <a:t>+ B</a:t>
            </a:r>
            <a:r>
              <a:rPr lang="vi-VN" sz="2000"/>
              <a:t>itmap: </a:t>
            </a:r>
            <a:endParaRPr lang="en-US" sz="2000"/>
          </a:p>
          <a:p>
            <a:pPr lvl="0"/>
            <a:r>
              <a:rPr lang="vi-VN" sz="2000"/>
              <a:t>Ký tự fontcache bitmap đơn giản của SRGP lưu trữ các ký tự theo chuỗi liên tiếp nhau</a:t>
            </a:r>
            <a:r>
              <a:rPr lang="en-US" sz="2000"/>
              <a:t> </a:t>
            </a:r>
            <a:r>
              <a:rPr lang="vi-VN" sz="2000"/>
              <a:t>trong bộ nhớ. Nhưng độ rộng các ký tự khác nhau, truy nhập các fontcache thông qua bản ghi về</a:t>
            </a:r>
            <a:r>
              <a:rPr lang="en-US" sz="2000"/>
              <a:t> </a:t>
            </a:r>
            <a:r>
              <a:rPr lang="vi-VN" sz="2000"/>
              <a:t>cấu trúc cho từng kí tự.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82858" y="2137071"/>
            <a:ext cx="4064000" cy="37240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Cấu trúc font chữ</a:t>
            </a:r>
            <a:br>
              <a:rPr lang="en-US"/>
            </a:br>
            <a:r>
              <a:rPr lang="en-US"/>
              <a:t>typedef struct </a:t>
            </a:r>
          </a:p>
          <a:p>
            <a:r>
              <a:rPr lang="en-US"/>
              <a:t>{</a:t>
            </a:r>
            <a:br>
              <a:rPr lang="en-US"/>
            </a:br>
            <a:r>
              <a:rPr lang="en-US"/>
              <a:t>  int leftx;</a:t>
            </a:r>
            <a:br>
              <a:rPr lang="en-US"/>
            </a:br>
            <a:r>
              <a:rPr lang="en-US"/>
              <a:t>  int width;</a:t>
            </a:r>
            <a:br>
              <a:rPr lang="en-US"/>
            </a:br>
            <a:r>
              <a:rPr lang="en-US"/>
              <a:t>} Charlocation; //Vị trí của text</a:t>
            </a:r>
            <a:br>
              <a:rPr lang="en-US"/>
            </a:br>
            <a:r>
              <a:rPr lang="en-US"/>
              <a:t>struct </a:t>
            </a:r>
          </a:p>
          <a:p>
            <a:r>
              <a:rPr lang="en-US"/>
              <a:t>{</a:t>
            </a:r>
            <a:br>
              <a:rPr lang="en-US"/>
            </a:br>
            <a:r>
              <a:rPr lang="en-US"/>
              <a:t>  int CacheId;</a:t>
            </a:r>
            <a:br>
              <a:rPr lang="en-US"/>
            </a:br>
            <a:r>
              <a:rPr lang="en-US"/>
              <a:t>  int Height; // Độ rộng chữ</a:t>
            </a:r>
            <a:br>
              <a:rPr lang="en-US"/>
            </a:br>
            <a:r>
              <a:rPr lang="en-US"/>
              <a:t>  int CharSpace; // K.cách giữa các ký tự</a:t>
            </a:r>
            <a:br>
              <a:rPr lang="en-US"/>
            </a:br>
            <a:r>
              <a:rPr lang="en-US"/>
              <a:t>  Charlocation Table [128]; //bảng chữ cái</a:t>
            </a:r>
            <a:br>
              <a:rPr lang="en-US"/>
            </a:br>
            <a:r>
              <a:rPr lang="en-US"/>
              <a:t>} fontcache;</a:t>
            </a:r>
          </a:p>
        </p:txBody>
      </p:sp>
    </p:spTree>
    <p:extLst>
      <p:ext uri="{BB962C8B-B14F-4D97-AF65-F5344CB8AC3E}">
        <p14:creationId xmlns:p14="http://schemas.microsoft.com/office/powerpoint/2010/main" val="332708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782504"/>
            <a:ext cx="7671837" cy="401676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b="1"/>
              <a:t>2.2.2. Biểu diễn điểm và đoạn thẳng (tt)</a:t>
            </a:r>
            <a:endParaRPr lang="en-US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b="1"/>
              <a:t>Vùng tô</a:t>
            </a:r>
            <a:br>
              <a:rPr lang="en-US" b="1"/>
            </a:br>
            <a:r>
              <a:rPr lang="vi-VN"/>
              <a:t>Một vùng tô bao gồm đường biên và vùng bên trong. Đường biên là một</a:t>
            </a:r>
            <a:r>
              <a:rPr lang="en-US"/>
              <a:t> </a:t>
            </a:r>
            <a:r>
              <a:rPr lang="vi-VN"/>
              <a:t>đường khép kín ví dụ như đa giác.</a:t>
            </a:r>
            <a:endParaRPr lang="en-US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vi-VN" b="1"/>
              <a:t>Các thuộc tính của vùng tô bao gồm:</a:t>
            </a:r>
            <a:br>
              <a:rPr lang="vi-VN"/>
            </a:br>
            <a:r>
              <a:rPr lang="vi-VN"/>
              <a:t>Thuộc tính của đường biên: chính là các thuộc tính như thuộc tính của đoạn</a:t>
            </a:r>
            <a:r>
              <a:rPr lang="en-US"/>
              <a:t> </a:t>
            </a:r>
            <a:r>
              <a:rPr lang="vi-VN"/>
              <a:t>thẳng.</a:t>
            </a:r>
            <a:br>
              <a:rPr lang="vi-VN"/>
            </a:br>
            <a:r>
              <a:rPr lang="vi-VN"/>
              <a:t>Thuộc tính của vùng bên trong: gồm màu tô và mẫu tô.</a:t>
            </a:r>
            <a:endParaRPr lang="en-US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8966200" y="1879756"/>
            <a:ext cx="2659743" cy="2249558"/>
          </a:xfrm>
          <a:custGeom>
            <a:avLst/>
            <a:gdLst>
              <a:gd name="connsiteX0" fmla="*/ 0 w 2047165"/>
              <a:gd name="connsiteY0" fmla="*/ 736980 h 1228299"/>
              <a:gd name="connsiteX1" fmla="*/ 532263 w 2047165"/>
              <a:gd name="connsiteY1" fmla="*/ 0 h 1228299"/>
              <a:gd name="connsiteX2" fmla="*/ 2033517 w 2047165"/>
              <a:gd name="connsiteY2" fmla="*/ 272956 h 1228299"/>
              <a:gd name="connsiteX3" fmla="*/ 2047165 w 2047165"/>
              <a:gd name="connsiteY3" fmla="*/ 982639 h 1228299"/>
              <a:gd name="connsiteX4" fmla="*/ 996287 w 2047165"/>
              <a:gd name="connsiteY4" fmla="*/ 491320 h 1228299"/>
              <a:gd name="connsiteX5" fmla="*/ 1269242 w 2047165"/>
              <a:gd name="connsiteY5" fmla="*/ 1228299 h 1228299"/>
              <a:gd name="connsiteX6" fmla="*/ 0 w 2047165"/>
              <a:gd name="connsiteY6" fmla="*/ 736980 h 12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7165" h="1228299">
                <a:moveTo>
                  <a:pt x="0" y="736980"/>
                </a:moveTo>
                <a:lnTo>
                  <a:pt x="532263" y="0"/>
                </a:lnTo>
                <a:lnTo>
                  <a:pt x="2033517" y="272956"/>
                </a:lnTo>
                <a:lnTo>
                  <a:pt x="2047165" y="982639"/>
                </a:lnTo>
                <a:lnTo>
                  <a:pt x="996287" y="491320"/>
                </a:lnTo>
                <a:lnTo>
                  <a:pt x="1269242" y="1228299"/>
                </a:lnTo>
                <a:lnTo>
                  <a:pt x="0" y="736980"/>
                </a:lnTo>
                <a:close/>
              </a:path>
            </a:pathLst>
          </a:custGeom>
          <a:pattFill prst="horzBrick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riped Right Arrow 4"/>
          <p:cNvSpPr/>
          <p:nvPr/>
        </p:nvSpPr>
        <p:spPr>
          <a:xfrm rot="5400000" flipV="1">
            <a:off x="10028262" y="1545882"/>
            <a:ext cx="438101" cy="545670"/>
          </a:xfrm>
          <a:prstGeom prst="stripedRightArrow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3543" y="4155316"/>
            <a:ext cx="2039816" cy="1823453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 rot="1255827" flipV="1">
            <a:off x="8553519" y="2518897"/>
            <a:ext cx="1169484" cy="545670"/>
          </a:xfrm>
          <a:prstGeom prst="stripedRightArrow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485454"/>
            <a:ext cx="9729812" cy="4625060"/>
          </a:xfrm>
        </p:spPr>
        <p:txBody>
          <a:bodyPr>
            <a:noAutofit/>
          </a:bodyPr>
          <a:lstStyle/>
          <a:p>
            <a:pPr lvl="0" algn="just"/>
            <a:r>
              <a:rPr lang="en-US" b="1"/>
              <a:t>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/>
            <a:r>
              <a:rPr lang="en-US" sz="2000" b="1"/>
              <a:t>Giải thuật sinh đa giác (Polygon)</a:t>
            </a:r>
            <a:endParaRPr lang="en-US" sz="2000"/>
          </a:p>
          <a:p>
            <a:pPr lvl="0" algn="just"/>
            <a:r>
              <a:rPr lang="vi-VN" sz="2000" b="1" i="1"/>
              <a:t>Thuật giải vẽ đường bao đa giác</a:t>
            </a:r>
            <a:r>
              <a:rPr lang="vi-VN" sz="2000"/>
              <a:t>:</a:t>
            </a:r>
            <a:endParaRPr lang="en-US" sz="2000"/>
          </a:p>
          <a:p>
            <a:pPr lvl="0"/>
            <a:r>
              <a:rPr lang="en-US" sz="2000"/>
              <a:t>Việc biểu diễn đa giác thông qua:</a:t>
            </a:r>
          </a:p>
          <a:p>
            <a:pPr lvl="1"/>
            <a:r>
              <a:rPr lang="en-US" sz="2000"/>
              <a:t>Tập các đoạn thẳng</a:t>
            </a:r>
          </a:p>
          <a:p>
            <a:pPr lvl="1"/>
            <a:r>
              <a:rPr lang="en-US" sz="2000"/>
              <a:t>Tập các điểm thuộc đa giác</a:t>
            </a:r>
          </a:p>
          <a:p>
            <a:r>
              <a:rPr lang="en-US" sz="2000"/>
              <a:t>Các loại đa giác:</a:t>
            </a:r>
          </a:p>
          <a:p>
            <a:pPr lvl="1"/>
            <a:r>
              <a:rPr lang="vi-VN" sz="2000"/>
              <a:t>Đa giác lồi: là đa giác có đường thẳng nối bất ký 2 điểm bên trong nào của đa giác đều nằm</a:t>
            </a:r>
            <a:r>
              <a:rPr lang="en-US" sz="2000"/>
              <a:t> </a:t>
            </a:r>
            <a:r>
              <a:rPr lang="vi-VN" sz="2000"/>
              <a:t>trọn trong đa giác. </a:t>
            </a:r>
            <a:endParaRPr lang="en-US" sz="2000"/>
          </a:p>
          <a:p>
            <a:pPr lvl="1"/>
            <a:r>
              <a:rPr lang="vi-VN" sz="2000"/>
              <a:t>Đa giác không lồi là đa giác lõm.</a:t>
            </a:r>
            <a:br>
              <a:rPr lang="vi-VN" sz="2000"/>
            </a:b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506" y="3018971"/>
            <a:ext cx="6453195" cy="136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940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485454"/>
            <a:ext cx="9729812" cy="4625060"/>
          </a:xfrm>
        </p:spPr>
        <p:txBody>
          <a:bodyPr>
            <a:noAutofit/>
          </a:bodyPr>
          <a:lstStyle/>
          <a:p>
            <a:pPr lvl="0" algn="just"/>
            <a:r>
              <a:rPr lang="en-US" b="1"/>
              <a:t>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/>
            <a:r>
              <a:rPr lang="en-US" sz="2000" b="1"/>
              <a:t>Giải thuật sinh đa giác (Polygon)</a:t>
            </a:r>
            <a:endParaRPr lang="en-US" sz="2000"/>
          </a:p>
          <a:p>
            <a:pPr lvl="0" algn="just"/>
            <a:r>
              <a:rPr lang="vi-VN" sz="2000" b="1" i="1"/>
              <a:t>Thuật giải vẽ đường bao đa giác</a:t>
            </a:r>
            <a:r>
              <a:rPr lang="vi-VN" sz="2000"/>
              <a:t>:</a:t>
            </a:r>
            <a:endParaRPr lang="en-US" sz="2000"/>
          </a:p>
          <a:p>
            <a:pPr lvl="0"/>
            <a:r>
              <a:rPr lang="vi-VN" sz="2000"/>
              <a:t>Các đường thẳng bao đa giác - cạnh của đa giác. Các điểm giao của cạnh - đỉnh của đa giác.</a:t>
            </a:r>
            <a:endParaRPr lang="en-US" sz="2000"/>
          </a:p>
          <a:p>
            <a:pPr lvl="0"/>
            <a:r>
              <a:rPr lang="vi-VN" sz="2000"/>
              <a:t>Thông tin cần thiết để xác định đa giác:</a:t>
            </a:r>
            <a:endParaRPr lang="en-US" sz="2000"/>
          </a:p>
          <a:p>
            <a:pPr lvl="1"/>
            <a:r>
              <a:rPr lang="vi-VN" sz="2000"/>
              <a:t>Số cạnh</a:t>
            </a:r>
            <a:endParaRPr lang="en-US" sz="2000"/>
          </a:p>
          <a:p>
            <a:pPr lvl="1"/>
            <a:r>
              <a:rPr lang="vi-VN" sz="2000"/>
              <a:t>Toạ độ các đỉnh của đa giác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32732" y="352519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  <a:t>Polygon (arrayx, arrayy,n)</a:t>
            </a:r>
            <a:b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  <a:t>{ if (n&lt;3//không phải đa giác</a:t>
            </a:r>
            <a:b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  <a:t>exit;</a:t>
            </a:r>
            <a:b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  <a:t>for (i=1 ; i&lt;= n-1; i++)</a:t>
            </a:r>
            <a:b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  <a:t>line(arrayx[i],arrayy[i], arrayx[i+1], arrayy[i+1]);</a:t>
            </a:r>
            <a:b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  <a:t>line(arrayx[i+1],arrayy[i+1], arrayx[1], arrayy[1]);</a:t>
            </a:r>
            <a:b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  <a:t>}</a:t>
            </a:r>
            <a:b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</a:br>
            <a:b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45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485454"/>
            <a:ext cx="9729812" cy="4625060"/>
          </a:xfrm>
        </p:spPr>
        <p:txBody>
          <a:bodyPr>
            <a:noAutofit/>
          </a:bodyPr>
          <a:lstStyle/>
          <a:p>
            <a:pPr lvl="0" algn="just"/>
            <a:r>
              <a:rPr lang="en-US" b="1"/>
              <a:t>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/>
            <a:r>
              <a:rPr lang="en-US" sz="2000" b="1"/>
              <a:t>Giải thuật sinh đa giác (Polygon)</a:t>
            </a:r>
            <a:endParaRPr lang="en-US" sz="2000"/>
          </a:p>
          <a:p>
            <a:pPr lvl="0" algn="just"/>
            <a:r>
              <a:rPr lang="en-US" sz="2000" b="1" i="1"/>
              <a:t>Các thuật toán tô miền kín đa giác</a:t>
            </a:r>
            <a:r>
              <a:rPr lang="en-US" sz="2000" b="1"/>
              <a:t>:</a:t>
            </a:r>
          </a:p>
          <a:p>
            <a:pPr lvl="0"/>
            <a:r>
              <a:rPr lang="vi-VN" sz="2000"/>
              <a:t>Lợi thế của hiển thị raster là: khả năng lưu trữ, copy, tô màu một vùng...Có hai dạng vùng</a:t>
            </a:r>
            <a:r>
              <a:rPr lang="en-US" sz="2000"/>
              <a:t> </a:t>
            </a:r>
            <a:r>
              <a:rPr lang="vi-VN" sz="2000"/>
              <a:t>tô thường gặp đó là: </a:t>
            </a:r>
            <a:endParaRPr lang="en-US" sz="2000"/>
          </a:p>
          <a:p>
            <a:pPr lvl="1"/>
            <a:r>
              <a:rPr lang="en-US" sz="2000"/>
              <a:t>T</a:t>
            </a:r>
            <a:r>
              <a:rPr lang="vi-VN" sz="2000"/>
              <a:t>ô bằng một màu thuần nhất (solid fill)</a:t>
            </a:r>
            <a:endParaRPr lang="en-US" sz="2000"/>
          </a:p>
          <a:p>
            <a:pPr lvl="1"/>
            <a:r>
              <a:rPr lang="en-US" sz="2000"/>
              <a:t>T</a:t>
            </a:r>
            <a:r>
              <a:rPr lang="vi-VN" sz="2000"/>
              <a:t>ô theo mẫu tô (fill pattern) nào đó.</a:t>
            </a:r>
            <a:endParaRPr lang="en-US" sz="2000"/>
          </a:p>
          <a:p>
            <a:pPr lvl="0"/>
            <a:r>
              <a:rPr lang="vi-VN" sz="2000"/>
              <a:t>Còn thiết bị vector thì hạn chế do các vùng tô màu tạo ra bởi một tập các đoạn thẳng sát</a:t>
            </a:r>
            <a:r>
              <a:rPr lang="en-US" sz="2000"/>
              <a:t> </a:t>
            </a:r>
            <a:r>
              <a:rPr lang="vi-VN" sz="2000"/>
              <a:t>nhau - làm chậm quá trình làm tươi.</a:t>
            </a:r>
            <a:br>
              <a:rPr lang="vi-VN" sz="2000"/>
            </a:b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07200" y="3657600"/>
            <a:ext cx="957943" cy="5805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67046" y="4238171"/>
            <a:ext cx="957943" cy="580571"/>
          </a:xfrm>
          <a:prstGeom prst="rect">
            <a:avLst/>
          </a:prstGeom>
          <a:pattFill prst="horzBrick">
            <a:fgClr>
              <a:srgbClr val="0070C0"/>
            </a:fgClr>
            <a:bgClr>
              <a:schemeClr val="bg1"/>
            </a:bgClr>
          </a:patt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7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485454"/>
            <a:ext cx="9729812" cy="4625060"/>
          </a:xfrm>
        </p:spPr>
        <p:txBody>
          <a:bodyPr>
            <a:noAutofit/>
          </a:bodyPr>
          <a:lstStyle/>
          <a:p>
            <a:pPr lvl="0" algn="just"/>
            <a:r>
              <a:rPr lang="en-US" b="1"/>
              <a:t>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/>
            <a:r>
              <a:rPr lang="en-US" sz="2000" b="1"/>
              <a:t>Giải thuật sinh đa giác (Polygon)</a:t>
            </a:r>
            <a:endParaRPr lang="en-US" sz="2000"/>
          </a:p>
          <a:p>
            <a:pPr lvl="0" algn="just"/>
            <a:r>
              <a:rPr lang="en-US" sz="2000" b="1" i="1"/>
              <a:t>Các thuật toán tô miền kín đa giác</a:t>
            </a:r>
            <a:r>
              <a:rPr lang="en-US" sz="2000" b="1"/>
              <a:t>:</a:t>
            </a:r>
          </a:p>
          <a:p>
            <a:pPr lvl="0"/>
            <a:r>
              <a:rPr lang="vi-VN" sz="2000"/>
              <a:t>Giải thuật đường biên (Boundary - fill Algorithm)</a:t>
            </a:r>
            <a:endParaRPr lang="en-US" sz="2000"/>
          </a:p>
          <a:p>
            <a:pPr lvl="0"/>
            <a:r>
              <a:rPr lang="vi-VN" sz="2000"/>
              <a:t>Bắt đầu từ 1 điểm (x,y) trong vùng cần được tô màu: </a:t>
            </a:r>
            <a:endParaRPr lang="en-US" sz="2000"/>
          </a:p>
          <a:p>
            <a:pPr lvl="1"/>
            <a:r>
              <a:rPr lang="vi-VN" sz="2000"/>
              <a:t>Xác định màu điểm: getpixel(x,y,c)</a:t>
            </a:r>
            <a:endParaRPr lang="en-US" sz="2000"/>
          </a:p>
          <a:p>
            <a:pPr lvl="1"/>
            <a:r>
              <a:rPr lang="vi-VN" sz="2000"/>
              <a:t>Tô màu putpixel(x,y,c</a:t>
            </a:r>
            <a:r>
              <a:rPr lang="en-US" sz="2000"/>
              <a:t>)</a:t>
            </a:r>
            <a:endParaRPr lang="vi-VN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 txBox="1">
            <a:spLocks/>
          </p:cNvSpPr>
          <p:nvPr/>
        </p:nvSpPr>
        <p:spPr>
          <a:xfrm>
            <a:off x="6926658" y="2066023"/>
            <a:ext cx="4947142" cy="2379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/>
              <a:t>Bước tiếp: </a:t>
            </a:r>
            <a:r>
              <a:rPr lang="en-US" sz="2000"/>
              <a:t>K</a:t>
            </a:r>
            <a:r>
              <a:rPr lang="vi-VN" sz="2000"/>
              <a:t>iểm tra thuộc tính màu các điểm lân cận</a:t>
            </a:r>
            <a:endParaRPr lang="en-US" sz="2000"/>
          </a:p>
          <a:p>
            <a:pPr lvl="1"/>
            <a:r>
              <a:rPr lang="en-US" sz="2000"/>
              <a:t>Đ</a:t>
            </a:r>
            <a:r>
              <a:rPr lang="vi-VN" sz="2000"/>
              <a:t>iểm lân cận đã tô màu (exit)</a:t>
            </a:r>
            <a:endParaRPr lang="en-US" sz="2000"/>
          </a:p>
          <a:p>
            <a:pPr lvl="1"/>
            <a:r>
              <a:rPr lang="en-US" sz="2000"/>
              <a:t>T</a:t>
            </a:r>
            <a:r>
              <a:rPr lang="vi-VN" sz="2000"/>
              <a:t>rùng với màu đường biên(exit)</a:t>
            </a:r>
            <a:endParaRPr lang="en-US" sz="2000"/>
          </a:p>
          <a:p>
            <a:pPr lvl="1"/>
            <a:r>
              <a:rPr lang="vi-VN" sz="2000"/>
              <a:t>Nếu không thì tô màu</a:t>
            </a:r>
            <a:endParaRPr lang="en-US" sz="20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 txBox="1">
            <a:spLocks/>
          </p:cNvSpPr>
          <p:nvPr/>
        </p:nvSpPr>
        <p:spPr>
          <a:xfrm>
            <a:off x="1167826" y="4987925"/>
            <a:ext cx="5658341" cy="502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/>
              <a:t>Các phương pháp xác định điểm lân cận</a:t>
            </a:r>
            <a:r>
              <a:rPr lang="en-US" sz="2000"/>
              <a:t>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387" y="4298939"/>
            <a:ext cx="24288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444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485454"/>
            <a:ext cx="9729812" cy="4625060"/>
          </a:xfrm>
        </p:spPr>
        <p:txBody>
          <a:bodyPr>
            <a:noAutofit/>
          </a:bodyPr>
          <a:lstStyle/>
          <a:p>
            <a:pPr lvl="0" algn="just"/>
            <a:r>
              <a:rPr lang="en-US" b="1"/>
              <a:t>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/>
            <a:r>
              <a:rPr lang="en-US" sz="2000" b="1"/>
              <a:t>Giải thuật sinh đa giác (Polygon)</a:t>
            </a:r>
            <a:endParaRPr lang="en-US" sz="2000"/>
          </a:p>
          <a:p>
            <a:pPr lvl="0" algn="just"/>
            <a:r>
              <a:rPr lang="en-US" sz="2000" b="1" i="1"/>
              <a:t>Các thuật toán tô miền kín đa giác</a:t>
            </a:r>
            <a:r>
              <a:rPr lang="en-US" sz="2000" b="1"/>
              <a:t>:</a:t>
            </a:r>
          </a:p>
          <a:p>
            <a:pPr lvl="0"/>
            <a:r>
              <a:rPr lang="vi-VN" sz="2000"/>
              <a:t>Giải thuật dòng quét (scanline) cho việc tô màu vùng</a:t>
            </a:r>
            <a:endParaRPr lang="en-US" sz="2000"/>
          </a:p>
          <a:p>
            <a:pPr lvl="0"/>
            <a:r>
              <a:rPr lang="vi-VN" sz="2000"/>
              <a:t>Giải thuật dựa trên ý tưởng sử dụng một đường quét trên trục y của màn hình đi từ y</a:t>
            </a:r>
            <a:r>
              <a:rPr lang="vi-VN" sz="2000" baseline="-25000"/>
              <a:t>max</a:t>
            </a:r>
            <a:r>
              <a:rPr lang="vi-VN" sz="2000"/>
              <a:t> đến</a:t>
            </a:r>
            <a:r>
              <a:rPr lang="en-US" sz="2000"/>
              <a:t> </a:t>
            </a:r>
            <a:r>
              <a:rPr lang="vi-VN" sz="2000"/>
              <a:t>y</a:t>
            </a:r>
            <a:r>
              <a:rPr lang="vi-VN" sz="2000" baseline="-25000"/>
              <a:t>min</a:t>
            </a:r>
            <a:r>
              <a:rPr lang="vi-VN" sz="2000"/>
              <a:t> của vùng cần được tô màu.</a:t>
            </a:r>
            <a:endParaRPr lang="en-US" sz="2000"/>
          </a:p>
          <a:p>
            <a:pPr lvl="0"/>
            <a:r>
              <a:rPr lang="vi-VN" sz="2000"/>
              <a:t>Với mỗi giá trị y = y</a:t>
            </a:r>
            <a:r>
              <a:rPr lang="vi-VN" sz="2000" baseline="-25000"/>
              <a:t>i</a:t>
            </a:r>
            <a:r>
              <a:rPr lang="vi-VN" sz="2000"/>
              <a:t> đường thẳng quét cắt các đường biên của vùng cần tô tạo ra đoạn</a:t>
            </a:r>
            <a:r>
              <a:rPr lang="en-US" sz="2000"/>
              <a:t> </a:t>
            </a:r>
            <a:r>
              <a:rPr lang="vi-VN" sz="2000"/>
              <a:t>thẳng y = y</a:t>
            </a:r>
            <a:r>
              <a:rPr lang="vi-VN" sz="2000" baseline="-25000"/>
              <a:t>i</a:t>
            </a:r>
            <a:r>
              <a:rPr lang="vi-VN" sz="2000"/>
              <a:t> với x ∈[x</a:t>
            </a:r>
            <a:r>
              <a:rPr lang="vi-VN" sz="2000" baseline="-25000"/>
              <a:t>min</a:t>
            </a:r>
            <a:r>
              <a:rPr lang="vi-VN" sz="2000"/>
              <a:t>, x</a:t>
            </a:r>
            <a:r>
              <a:rPr lang="vi-VN" sz="2000" baseline="-25000"/>
              <a:t>max</a:t>
            </a:r>
            <a:r>
              <a:rPr lang="vi-VN" sz="2000"/>
              <a:t>]. Trên đoạn thẳng đó chúng ta tô màu các điểm tương ứng đi từ x</a:t>
            </a:r>
            <a:r>
              <a:rPr lang="vi-VN" sz="2000" baseline="-25000"/>
              <a:t>min</a:t>
            </a:r>
            <a:r>
              <a:rPr lang="en-US" sz="2000"/>
              <a:t> </a:t>
            </a:r>
            <a:r>
              <a:rPr lang="vi-VN" sz="2000"/>
              <a:t>đến x</a:t>
            </a:r>
            <a:r>
              <a:rPr lang="vi-VN" sz="2000" baseline="-25000"/>
              <a:t>max</a:t>
            </a:r>
            <a:r>
              <a:rPr lang="vi-VN" sz="2000"/>
              <a:t> có các điểm tô (x</a:t>
            </a:r>
            <a:r>
              <a:rPr lang="vi-VN" sz="2000" baseline="-25000"/>
              <a:t>i</a:t>
            </a:r>
            <a:r>
              <a:rPr lang="vi-VN" sz="2000"/>
              <a:t>, y</a:t>
            </a:r>
            <a:r>
              <a:rPr lang="vi-VN" sz="2000" baseline="-25000"/>
              <a:t>i</a:t>
            </a:r>
            <a:r>
              <a:rPr lang="vi-VN" sz="2000"/>
              <a:t>) ∈y = y</a:t>
            </a:r>
            <a:r>
              <a:rPr lang="vi-VN" sz="2000" baseline="-25000"/>
              <a:t>i</a:t>
            </a:r>
            <a:r>
              <a:rPr lang="vi-VN" sz="2000"/>
              <a:t>.</a:t>
            </a:r>
            <a:br>
              <a:rPr lang="vi-VN" sz="2000"/>
            </a:br>
            <a:endParaRPr lang="vi-VN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50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485454"/>
            <a:ext cx="9729812" cy="4625060"/>
          </a:xfrm>
        </p:spPr>
        <p:txBody>
          <a:bodyPr>
            <a:noAutofit/>
          </a:bodyPr>
          <a:lstStyle/>
          <a:p>
            <a:pPr lvl="0" algn="just"/>
            <a:r>
              <a:rPr lang="en-US" b="1"/>
              <a:t>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/>
            <a:r>
              <a:rPr lang="en-US" sz="2000" b="1"/>
              <a:t>Giải thuật sinh đa giác (Polygon)</a:t>
            </a:r>
            <a:endParaRPr lang="en-US" sz="2000"/>
          </a:p>
          <a:p>
            <a:pPr lvl="0" algn="just"/>
            <a:r>
              <a:rPr lang="en-US" sz="2000" b="1" i="1"/>
              <a:t>Các thuật toán tô miền kín đa giác</a:t>
            </a:r>
            <a:r>
              <a:rPr lang="en-US" sz="2000" b="1"/>
              <a:t>:</a:t>
            </a:r>
          </a:p>
          <a:p>
            <a:pPr lvl="0"/>
            <a:r>
              <a:rPr lang="vi-VN" sz="2000"/>
              <a:t>Giải thuật dòng quét (scanline) cho việc tô màu vùng</a:t>
            </a:r>
            <a:endParaRPr lang="en-US" sz="2000"/>
          </a:p>
          <a:p>
            <a:pPr lvl="0"/>
            <a:r>
              <a:rPr lang="en-US" sz="2000"/>
              <a:t>Tô màu hình chữ nhật:</a:t>
            </a:r>
          </a:p>
          <a:p>
            <a:pPr marL="0" lvl="0" indent="0">
              <a:buNone/>
            </a:pPr>
            <a:br>
              <a:rPr lang="en-US" sz="2000"/>
            </a:br>
            <a:br>
              <a:rPr lang="en-US" sz="2000"/>
            </a:br>
            <a:endParaRPr lang="vi-VN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54287" y="3397854"/>
            <a:ext cx="383771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void scanline_rectg(x1,y1,x2,y2,c)</a:t>
            </a:r>
          </a:p>
          <a:p>
            <a:r>
              <a:rPr lang="en-US"/>
              <a:t>{ </a:t>
            </a:r>
          </a:p>
          <a:p>
            <a:r>
              <a:rPr lang="en-US"/>
              <a:t>  int i,j;</a:t>
            </a:r>
          </a:p>
          <a:p>
            <a:r>
              <a:rPr lang="en-US"/>
              <a:t>  for(i=y1; i&gt;=y2; i--)  {</a:t>
            </a:r>
          </a:p>
          <a:p>
            <a:r>
              <a:rPr lang="en-US"/>
              <a:t>    for(j=x1; j&lt;= x2;j++)    {</a:t>
            </a:r>
          </a:p>
          <a:p>
            <a:r>
              <a:rPr lang="en-US"/>
              <a:t>      putpixel(i,j,c);</a:t>
            </a:r>
          </a:p>
          <a:p>
            <a:r>
              <a:rPr lang="en-US"/>
              <a:t>    }</a:t>
            </a:r>
          </a:p>
          <a:p>
            <a:r>
              <a:rPr lang="en-US"/>
              <a:t>  }</a:t>
            </a:r>
          </a:p>
          <a:p>
            <a:r>
              <a:rPr lang="en-US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4363" y="4381865"/>
            <a:ext cx="6096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just"/>
            <a:r>
              <a:rPr lang="vi-VN" sz="2400" b="1">
                <a:solidFill>
                  <a:srgbClr val="000000"/>
                </a:solidFill>
                <a:latin typeface="TimesNewRomanPSMT"/>
              </a:rPr>
              <a:t>Phép tô màu 1 đa giác bất kỳ sẽ phức t</a:t>
            </a:r>
            <a:r>
              <a:rPr lang="en-US" sz="2400" b="1">
                <a:solidFill>
                  <a:srgbClr val="000000"/>
                </a:solidFill>
                <a:latin typeface="TimesNewRomanPSMT"/>
              </a:rPr>
              <a:t>ạ</a:t>
            </a:r>
            <a:r>
              <a:rPr lang="vi-VN" sz="2400" b="1">
                <a:solidFill>
                  <a:srgbClr val="000000"/>
                </a:solidFill>
                <a:latin typeface="TimesNewRomanPSMT"/>
              </a:rPr>
              <a:t>p hơn rất nhiều so với hình chữ nhật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1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265" y="1723126"/>
            <a:ext cx="10902461" cy="401676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b="1"/>
              <a:t>2.2.3. </a:t>
            </a:r>
            <a:r>
              <a:rPr lang="vi-VN" b="1"/>
              <a:t>Các giải thuật xây dựng thực thể cơ sở</a:t>
            </a:r>
            <a:r>
              <a:rPr lang="en-US" b="1"/>
              <a:t> (tt)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vi-VN" b="1"/>
              <a:t>Giải thuật vẽ đoạn thẳng thông thường</a:t>
            </a:r>
            <a:br>
              <a:rPr lang="vi-VN"/>
            </a:br>
            <a:r>
              <a:rPr lang="vi-VN"/>
              <a:t>Giả sử tọa độ các điểm nguyên sau khi xấp xỉ đối tượng thực lần lượt là</a:t>
            </a:r>
            <a:r>
              <a:rPr lang="en-US"/>
              <a:t> </a:t>
            </a:r>
            <a:r>
              <a:rPr lang="vi-VN"/>
              <a:t>(</a:t>
            </a:r>
            <a:r>
              <a:rPr lang="vi-VN" i="1"/>
              <a:t>x</a:t>
            </a:r>
            <a:r>
              <a:rPr lang="vi-VN" i="1" baseline="-25000"/>
              <a:t>i</a:t>
            </a:r>
            <a:r>
              <a:rPr lang="vi-VN"/>
              <a:t>,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/>
              <a:t>),</a:t>
            </a:r>
            <a:r>
              <a:rPr lang="en-US"/>
              <a:t> </a:t>
            </a:r>
            <a:r>
              <a:rPr lang="vi-VN" i="1"/>
              <a:t>i </a:t>
            </a:r>
            <a:r>
              <a:rPr lang="vi-VN"/>
              <a:t>= 0,</a:t>
            </a:r>
            <a:r>
              <a:rPr lang="en-US"/>
              <a:t>1,2,</a:t>
            </a:r>
            <a:r>
              <a:rPr lang="vi-VN"/>
              <a:t>.... Đây là các điểm nguyên sẽ được hiển thị trên màn hình.</a:t>
            </a:r>
            <a:endParaRPr lang="en-US"/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vi-VN"/>
              <a:t>Bài toán đặt ra là nếu biết được (</a:t>
            </a:r>
            <a:r>
              <a:rPr lang="vi-VN" i="1"/>
              <a:t>x</a:t>
            </a:r>
            <a:r>
              <a:rPr lang="vi-VN" i="1" baseline="-25000"/>
              <a:t>i</a:t>
            </a:r>
            <a:r>
              <a:rPr lang="vi-VN"/>
              <a:t>,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/>
              <a:t>) là tọa độ</a:t>
            </a:r>
            <a:r>
              <a:rPr lang="en-US"/>
              <a:t> </a:t>
            </a:r>
            <a:r>
              <a:rPr lang="vi-VN"/>
              <a:t>nguyên xác định ở bước thứ</a:t>
            </a:r>
            <a:r>
              <a:rPr lang="en-US"/>
              <a:t> </a:t>
            </a:r>
            <a:r>
              <a:rPr lang="vi-VN"/>
              <a:t>i, điểm nguyên tiếp theo (</a:t>
            </a:r>
            <a:r>
              <a:rPr lang="vi-VN" i="1"/>
              <a:t>x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,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) sẽ được xác định như thế nào</a:t>
            </a:r>
            <a:r>
              <a:rPr lang="en-US"/>
              <a:t>?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66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grpSp>
        <p:nvGrpSpPr>
          <p:cNvPr id="207875" name="Group 3"/>
          <p:cNvGrpSpPr>
            <a:grpSpLocks/>
          </p:cNvGrpSpPr>
          <p:nvPr/>
        </p:nvGrpSpPr>
        <p:grpSpPr bwMode="auto">
          <a:xfrm>
            <a:off x="2351088" y="2460625"/>
            <a:ext cx="5040313" cy="3614739"/>
            <a:chOff x="905" y="1572"/>
            <a:chExt cx="3175" cy="2277"/>
          </a:xfrm>
        </p:grpSpPr>
        <p:grpSp>
          <p:nvGrpSpPr>
            <p:cNvPr id="207876" name="Group 4"/>
            <p:cNvGrpSpPr>
              <a:grpSpLocks/>
            </p:cNvGrpSpPr>
            <p:nvPr/>
          </p:nvGrpSpPr>
          <p:grpSpPr bwMode="auto">
            <a:xfrm>
              <a:off x="1200" y="1584"/>
              <a:ext cx="2880" cy="2016"/>
              <a:chOff x="1200" y="1584"/>
              <a:chExt cx="2880" cy="2016"/>
            </a:xfrm>
          </p:grpSpPr>
          <p:sp>
            <p:nvSpPr>
              <p:cNvPr id="207877" name="Rectangle 5"/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2880" cy="20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878" name="Line 6"/>
              <p:cNvSpPr>
                <a:spLocks noChangeShapeType="1"/>
              </p:cNvSpPr>
              <p:nvPr/>
            </p:nvSpPr>
            <p:spPr bwMode="auto">
              <a:xfrm>
                <a:off x="14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79" name="Line 7"/>
              <p:cNvSpPr>
                <a:spLocks noChangeShapeType="1"/>
              </p:cNvSpPr>
              <p:nvPr/>
            </p:nvSpPr>
            <p:spPr bwMode="auto">
              <a:xfrm>
                <a:off x="16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0" name="Line 8"/>
              <p:cNvSpPr>
                <a:spLocks noChangeShapeType="1"/>
              </p:cNvSpPr>
              <p:nvPr/>
            </p:nvSpPr>
            <p:spPr bwMode="auto">
              <a:xfrm>
                <a:off x="19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1" name="Line 9"/>
              <p:cNvSpPr>
                <a:spLocks noChangeShapeType="1"/>
              </p:cNvSpPr>
              <p:nvPr/>
            </p:nvSpPr>
            <p:spPr bwMode="auto">
              <a:xfrm>
                <a:off x="21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2" name="Line 10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3" name="Line 11"/>
              <p:cNvSpPr>
                <a:spLocks noChangeShapeType="1"/>
              </p:cNvSpPr>
              <p:nvPr/>
            </p:nvSpPr>
            <p:spPr bwMode="auto">
              <a:xfrm>
                <a:off x="26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4" name="Line 12"/>
              <p:cNvSpPr>
                <a:spLocks noChangeShapeType="1"/>
              </p:cNvSpPr>
              <p:nvPr/>
            </p:nvSpPr>
            <p:spPr bwMode="auto">
              <a:xfrm>
                <a:off x="28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5" name="Line 13"/>
              <p:cNvSpPr>
                <a:spLocks noChangeShapeType="1"/>
              </p:cNvSpPr>
              <p:nvPr/>
            </p:nvSpPr>
            <p:spPr bwMode="auto">
              <a:xfrm>
                <a:off x="31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6" name="Line 14"/>
              <p:cNvSpPr>
                <a:spLocks noChangeShapeType="1"/>
              </p:cNvSpPr>
              <p:nvPr/>
            </p:nvSpPr>
            <p:spPr bwMode="auto">
              <a:xfrm>
                <a:off x="33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7" name="Line 15"/>
              <p:cNvSpPr>
                <a:spLocks noChangeShapeType="1"/>
              </p:cNvSpPr>
              <p:nvPr/>
            </p:nvSpPr>
            <p:spPr bwMode="auto">
              <a:xfrm>
                <a:off x="36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8" name="Line 16"/>
              <p:cNvSpPr>
                <a:spLocks noChangeShapeType="1"/>
              </p:cNvSpPr>
              <p:nvPr/>
            </p:nvSpPr>
            <p:spPr bwMode="auto">
              <a:xfrm>
                <a:off x="38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9" name="Line 17"/>
              <p:cNvSpPr>
                <a:spLocks noChangeShapeType="1"/>
              </p:cNvSpPr>
              <p:nvPr/>
            </p:nvSpPr>
            <p:spPr bwMode="auto">
              <a:xfrm>
                <a:off x="1200" y="33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0" name="Line 18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1" name="Line 19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2" name="Line 20"/>
              <p:cNvSpPr>
                <a:spLocks noChangeShapeType="1"/>
              </p:cNvSpPr>
              <p:nvPr/>
            </p:nvSpPr>
            <p:spPr bwMode="auto">
              <a:xfrm>
                <a:off x="1200" y="259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3" name="Line 21"/>
              <p:cNvSpPr>
                <a:spLocks noChangeShapeType="1"/>
              </p:cNvSpPr>
              <p:nvPr/>
            </p:nvSpPr>
            <p:spPr bwMode="auto">
              <a:xfrm>
                <a:off x="1200" y="235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4" name="Line 22"/>
              <p:cNvSpPr>
                <a:spLocks noChangeShapeType="1"/>
              </p:cNvSpPr>
              <p:nvPr/>
            </p:nvSpPr>
            <p:spPr bwMode="auto">
              <a:xfrm>
                <a:off x="1200" y="21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5" name="Line 23"/>
              <p:cNvSpPr>
                <a:spLocks noChangeShapeType="1"/>
              </p:cNvSpPr>
              <p:nvPr/>
            </p:nvSpPr>
            <p:spPr bwMode="auto">
              <a:xfrm>
                <a:off x="1200" y="18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07896" name="Text Box 24"/>
            <p:cNvSpPr txBox="1">
              <a:spLocks noChangeArrowheads="1"/>
            </p:cNvSpPr>
            <p:nvPr/>
          </p:nvSpPr>
          <p:spPr bwMode="auto">
            <a:xfrm>
              <a:off x="1214" y="3607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207897" name="Text Box 25"/>
            <p:cNvSpPr txBox="1">
              <a:spLocks noChangeArrowheads="1"/>
            </p:cNvSpPr>
            <p:nvPr/>
          </p:nvSpPr>
          <p:spPr bwMode="auto">
            <a:xfrm>
              <a:off x="956" y="1572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8</a:t>
              </a: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auto">
            <a:xfrm>
              <a:off x="962" y="1808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7</a:t>
              </a:r>
            </a:p>
          </p:txBody>
        </p:sp>
        <p:sp>
          <p:nvSpPr>
            <p:cNvPr id="36" name="Text Box 25"/>
            <p:cNvSpPr txBox="1">
              <a:spLocks noChangeArrowheads="1"/>
            </p:cNvSpPr>
            <p:nvPr/>
          </p:nvSpPr>
          <p:spPr bwMode="auto">
            <a:xfrm>
              <a:off x="920" y="2090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6</a:t>
              </a:r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932" y="2323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5</a:t>
              </a:r>
            </a:p>
          </p:txBody>
        </p:sp>
        <p:sp>
          <p:nvSpPr>
            <p:cNvPr id="38" name="Text Box 25"/>
            <p:cNvSpPr txBox="1">
              <a:spLocks noChangeArrowheads="1"/>
            </p:cNvSpPr>
            <p:nvPr/>
          </p:nvSpPr>
          <p:spPr bwMode="auto">
            <a:xfrm>
              <a:off x="920" y="2561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4</a:t>
              </a:r>
            </a:p>
          </p:txBody>
        </p:sp>
        <p:sp>
          <p:nvSpPr>
            <p:cNvPr id="39" name="Text Box 25"/>
            <p:cNvSpPr txBox="1">
              <a:spLocks noChangeArrowheads="1"/>
            </p:cNvSpPr>
            <p:nvPr/>
          </p:nvSpPr>
          <p:spPr bwMode="auto">
            <a:xfrm>
              <a:off x="913" y="2796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40" name="Text Box 25"/>
            <p:cNvSpPr txBox="1">
              <a:spLocks noChangeArrowheads="1"/>
            </p:cNvSpPr>
            <p:nvPr/>
          </p:nvSpPr>
          <p:spPr bwMode="auto">
            <a:xfrm>
              <a:off x="921" y="3041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41" name="Text Box 25"/>
            <p:cNvSpPr txBox="1">
              <a:spLocks noChangeArrowheads="1"/>
            </p:cNvSpPr>
            <p:nvPr/>
          </p:nvSpPr>
          <p:spPr bwMode="auto">
            <a:xfrm>
              <a:off x="905" y="3312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42" name="Text Box 24"/>
            <p:cNvSpPr txBox="1">
              <a:spLocks noChangeArrowheads="1"/>
            </p:cNvSpPr>
            <p:nvPr/>
          </p:nvSpPr>
          <p:spPr bwMode="auto">
            <a:xfrm>
              <a:off x="1440" y="3600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43" name="Text Box 24"/>
            <p:cNvSpPr txBox="1">
              <a:spLocks noChangeArrowheads="1"/>
            </p:cNvSpPr>
            <p:nvPr/>
          </p:nvSpPr>
          <p:spPr bwMode="auto">
            <a:xfrm>
              <a:off x="1680" y="360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1919" y="359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45" name="Text Box 24"/>
            <p:cNvSpPr txBox="1">
              <a:spLocks noChangeArrowheads="1"/>
            </p:cNvSpPr>
            <p:nvPr/>
          </p:nvSpPr>
          <p:spPr bwMode="auto">
            <a:xfrm>
              <a:off x="2145" y="3591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4</a:t>
              </a:r>
            </a:p>
          </p:txBody>
        </p:sp>
        <p:sp>
          <p:nvSpPr>
            <p:cNvPr id="46" name="Text Box 24"/>
            <p:cNvSpPr txBox="1">
              <a:spLocks noChangeArrowheads="1"/>
            </p:cNvSpPr>
            <p:nvPr/>
          </p:nvSpPr>
          <p:spPr bwMode="auto">
            <a:xfrm>
              <a:off x="2385" y="3599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5</a:t>
              </a: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2633" y="3615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6</a:t>
              </a:r>
            </a:p>
          </p:txBody>
        </p:sp>
        <p:sp>
          <p:nvSpPr>
            <p:cNvPr id="48" name="Text Box 24"/>
            <p:cNvSpPr txBox="1">
              <a:spLocks noChangeArrowheads="1"/>
            </p:cNvSpPr>
            <p:nvPr/>
          </p:nvSpPr>
          <p:spPr bwMode="auto">
            <a:xfrm>
              <a:off x="2859" y="360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7</a:t>
              </a:r>
            </a:p>
          </p:txBody>
        </p:sp>
        <p:sp>
          <p:nvSpPr>
            <p:cNvPr id="49" name="Text Box 24"/>
            <p:cNvSpPr txBox="1">
              <a:spLocks noChangeArrowheads="1"/>
            </p:cNvSpPr>
            <p:nvPr/>
          </p:nvSpPr>
          <p:spPr bwMode="auto">
            <a:xfrm>
              <a:off x="3099" y="3616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8</a:t>
              </a:r>
            </a:p>
          </p:txBody>
        </p:sp>
        <p:sp>
          <p:nvSpPr>
            <p:cNvPr id="50" name="Text Box 24"/>
            <p:cNvSpPr txBox="1">
              <a:spLocks noChangeArrowheads="1"/>
            </p:cNvSpPr>
            <p:nvPr/>
          </p:nvSpPr>
          <p:spPr bwMode="auto">
            <a:xfrm>
              <a:off x="3338" y="3606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9</a:t>
              </a:r>
            </a:p>
          </p:txBody>
        </p:sp>
        <p:sp>
          <p:nvSpPr>
            <p:cNvPr id="51" name="Text Box 24"/>
            <p:cNvSpPr txBox="1">
              <a:spLocks noChangeArrowheads="1"/>
            </p:cNvSpPr>
            <p:nvPr/>
          </p:nvSpPr>
          <p:spPr bwMode="auto">
            <a:xfrm>
              <a:off x="3564" y="3599"/>
              <a:ext cx="2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10</a:t>
              </a:r>
            </a:p>
          </p:txBody>
        </p:sp>
        <p:sp>
          <p:nvSpPr>
            <p:cNvPr id="52" name="Text Box 24"/>
            <p:cNvSpPr txBox="1">
              <a:spLocks noChangeArrowheads="1"/>
            </p:cNvSpPr>
            <p:nvPr/>
          </p:nvSpPr>
          <p:spPr bwMode="auto">
            <a:xfrm>
              <a:off x="3804" y="3607"/>
              <a:ext cx="27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11</a:t>
              </a:r>
            </a:p>
          </p:txBody>
        </p:sp>
      </p:grpSp>
      <p:grpSp>
        <p:nvGrpSpPr>
          <p:cNvPr id="207898" name="Group 26"/>
          <p:cNvGrpSpPr>
            <a:grpSpLocks/>
          </p:cNvGrpSpPr>
          <p:nvPr/>
        </p:nvGrpSpPr>
        <p:grpSpPr bwMode="auto">
          <a:xfrm>
            <a:off x="3810000" y="3200400"/>
            <a:ext cx="2590800" cy="1752600"/>
            <a:chOff x="1440" y="2016"/>
            <a:chExt cx="1632" cy="1104"/>
          </a:xfrm>
        </p:grpSpPr>
        <p:sp>
          <p:nvSpPr>
            <p:cNvPr id="207899" name="Rectangle 27"/>
            <p:cNvSpPr>
              <a:spLocks noChangeArrowheads="1"/>
            </p:cNvSpPr>
            <p:nvPr/>
          </p:nvSpPr>
          <p:spPr bwMode="auto">
            <a:xfrm>
              <a:off x="1440" y="2976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00" name="Rectangle 28"/>
            <p:cNvSpPr>
              <a:spLocks noChangeArrowheads="1"/>
            </p:cNvSpPr>
            <p:nvPr/>
          </p:nvSpPr>
          <p:spPr bwMode="auto">
            <a:xfrm>
              <a:off x="2880" y="2016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7901" name="Text Box 29"/>
          <p:cNvSpPr txBox="1">
            <a:spLocks noChangeArrowheads="1"/>
          </p:cNvSpPr>
          <p:nvPr/>
        </p:nvSpPr>
        <p:spPr bwMode="auto">
          <a:xfrm>
            <a:off x="7680326" y="2673351"/>
            <a:ext cx="2341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ahoma" panose="020B0604030504040204" pitchFamily="34" charset="0"/>
              </a:rPr>
              <a:t>Line: (3,2) -&gt; (9,6)</a:t>
            </a:r>
          </a:p>
        </p:txBody>
      </p:sp>
      <p:grpSp>
        <p:nvGrpSpPr>
          <p:cNvPr id="207902" name="Group 30"/>
          <p:cNvGrpSpPr>
            <a:grpSpLocks/>
          </p:cNvGrpSpPr>
          <p:nvPr/>
        </p:nvGrpSpPr>
        <p:grpSpPr bwMode="auto">
          <a:xfrm>
            <a:off x="4038600" y="3352800"/>
            <a:ext cx="2209800" cy="1447800"/>
            <a:chOff x="1536" y="2112"/>
            <a:chExt cx="1392" cy="912"/>
          </a:xfrm>
        </p:grpSpPr>
        <p:sp>
          <p:nvSpPr>
            <p:cNvPr id="207903" name="Line 31"/>
            <p:cNvSpPr>
              <a:spLocks noChangeShapeType="1"/>
            </p:cNvSpPr>
            <p:nvPr/>
          </p:nvSpPr>
          <p:spPr bwMode="auto">
            <a:xfrm flipV="1">
              <a:off x="1536" y="2112"/>
              <a:ext cx="1392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7904" name="Text Box 32"/>
            <p:cNvSpPr txBox="1">
              <a:spLocks noChangeArrowheads="1"/>
            </p:cNvSpPr>
            <p:nvPr/>
          </p:nvSpPr>
          <p:spPr bwMode="auto">
            <a:xfrm>
              <a:off x="2102" y="2180"/>
              <a:ext cx="2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>
                  <a:latin typeface="Tahoma" panose="020B0604030504040204" pitchFamily="34" charset="0"/>
                </a:rPr>
                <a:t>?</a:t>
              </a:r>
            </a:p>
          </p:txBody>
        </p:sp>
      </p:grpSp>
      <p:sp>
        <p:nvSpPr>
          <p:cNvPr id="207905" name="Text Box 33"/>
          <p:cNvSpPr txBox="1">
            <a:spLocks noChangeArrowheads="1"/>
          </p:cNvSpPr>
          <p:nvPr/>
        </p:nvSpPr>
        <p:spPr bwMode="auto">
          <a:xfrm>
            <a:off x="7772400" y="3810001"/>
            <a:ext cx="3268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ahoma" panose="020B0604030504040204" pitchFamily="34" charset="0"/>
              </a:rPr>
              <a:t>pixels nào sẽ được bật lên?</a:t>
            </a:r>
          </a:p>
        </p:txBody>
      </p:sp>
    </p:spTree>
    <p:extLst>
      <p:ext uri="{BB962C8B-B14F-4D97-AF65-F5344CB8AC3E}">
        <p14:creationId xmlns:p14="http://schemas.microsoft.com/office/powerpoint/2010/main" val="67016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901" grpId="0" autoUpdateAnimBg="0"/>
      <p:bldP spid="20790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853754"/>
            <a:ext cx="8408437" cy="4016768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en-US" b="1"/>
              <a:t>2.2.3. </a:t>
            </a:r>
            <a:r>
              <a:rPr lang="vi-VN" b="1"/>
              <a:t>Các giải thuật xây dựng thực thể cơ sở</a:t>
            </a:r>
            <a:r>
              <a:rPr lang="en-US" b="1"/>
              <a:t> (tt)</a:t>
            </a:r>
          </a:p>
          <a:p>
            <a:pPr lvl="0" algn="just"/>
            <a:r>
              <a:rPr lang="vi-VN" b="1"/>
              <a:t>Giải thuật vẽ đoạn thẳng thông thường</a:t>
            </a:r>
            <a:endParaRPr lang="en-US" b="1"/>
          </a:p>
          <a:p>
            <a:pPr lvl="0" algn="just"/>
            <a:r>
              <a:rPr lang="vi-VN"/>
              <a:t>Nhận xét rằng để đối tượng hiển thị trên lưới nguyên được liền nét, các điểm</a:t>
            </a:r>
            <a:r>
              <a:rPr lang="en-US"/>
              <a:t> </a:t>
            </a:r>
            <a:r>
              <a:rPr lang="vi-VN"/>
              <a:t>mà (</a:t>
            </a:r>
            <a:r>
              <a:rPr lang="vi-VN" i="1"/>
              <a:t>x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,</a:t>
            </a:r>
            <a:r>
              <a:rPr lang="vi-VN" i="1"/>
              <a:t>y</a:t>
            </a:r>
            <a:r>
              <a:rPr lang="vi-VN" i="1" baseline="-25000"/>
              <a:t>i+1</a:t>
            </a:r>
            <a:r>
              <a:rPr lang="vi-VN"/>
              <a:t>) có thể chọn chỉ là một trong tám điểm được đánh số từ 1 đến 8</a:t>
            </a:r>
            <a:r>
              <a:rPr lang="en-US"/>
              <a:t> </a:t>
            </a:r>
            <a:r>
              <a:rPr lang="vi-VN"/>
              <a:t>(điểm đen chính là (</a:t>
            </a:r>
            <a:r>
              <a:rPr lang="vi-VN" i="1"/>
              <a:t>x</a:t>
            </a:r>
            <a:r>
              <a:rPr lang="vi-VN" i="1" baseline="-25000"/>
              <a:t>i</a:t>
            </a:r>
            <a:r>
              <a:rPr lang="vi-VN"/>
              <a:t>,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/>
              <a:t>).</a:t>
            </a:r>
            <a:r>
              <a:rPr lang="en-US"/>
              <a:t> </a:t>
            </a:r>
            <a:r>
              <a:rPr lang="vi-VN"/>
              <a:t>Hay nói cách khác: (</a:t>
            </a:r>
            <a:r>
              <a:rPr lang="vi-VN" i="1"/>
              <a:t>x</a:t>
            </a:r>
            <a:r>
              <a:rPr lang="vi-VN" i="1" baseline="-25000"/>
              <a:t>i+1</a:t>
            </a:r>
            <a:r>
              <a:rPr lang="vi-VN"/>
              <a:t>,</a:t>
            </a:r>
            <a:r>
              <a:rPr lang="vi-VN" i="1"/>
              <a:t>y</a:t>
            </a:r>
            <a:r>
              <a:rPr lang="vi-VN" i="1" baseline="-25000"/>
              <a:t>i +1</a:t>
            </a:r>
            <a:r>
              <a:rPr lang="vi-VN"/>
              <a:t>) = (</a:t>
            </a:r>
            <a:r>
              <a:rPr lang="vi-VN" i="1"/>
              <a:t>x</a:t>
            </a:r>
            <a:r>
              <a:rPr lang="vi-VN" i="1" baseline="-25000"/>
              <a:t>i</a:t>
            </a:r>
            <a:r>
              <a:rPr lang="vi-VN" i="1"/>
              <a:t>±1</a:t>
            </a:r>
            <a:r>
              <a:rPr lang="vi-VN"/>
              <a:t>,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i="1"/>
              <a:t>±1</a:t>
            </a:r>
            <a:r>
              <a:rPr lang="vi-VN"/>
              <a:t>)</a:t>
            </a:r>
            <a:r>
              <a:rPr lang="en-US"/>
              <a:t>.</a:t>
            </a:r>
          </a:p>
          <a:p>
            <a:pPr lvl="0" algn="just"/>
            <a:r>
              <a:rPr lang="vi-VN"/>
              <a:t>Dáng điệu của đường sẽ cho ta gợi ý khi chọn </a:t>
            </a:r>
            <a:r>
              <a:rPr lang="en-US"/>
              <a:t>1 </a:t>
            </a:r>
            <a:r>
              <a:rPr lang="vi-VN"/>
              <a:t>trong </a:t>
            </a:r>
            <a:r>
              <a:rPr lang="en-US"/>
              <a:t>8 </a:t>
            </a:r>
            <a:r>
              <a:rPr lang="vi-VN"/>
              <a:t>điểm trên. Cách</a:t>
            </a:r>
            <a:r>
              <a:rPr lang="en-US"/>
              <a:t> </a:t>
            </a:r>
            <a:r>
              <a:rPr lang="vi-VN"/>
              <a:t>chọn các điểm như thế nào sẽ tùy thuộc vào từng thuật toán trên cơ sở xem xét tới</a:t>
            </a:r>
            <a:r>
              <a:rPr lang="en-US"/>
              <a:t> </a:t>
            </a:r>
            <a:r>
              <a:rPr lang="vi-VN"/>
              <a:t>vấn đề tối ưu tốc độ.</a:t>
            </a:r>
            <a:endParaRPr lang="en-US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08353" y="2321297"/>
            <a:ext cx="2178570" cy="2032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0354078" y="2317129"/>
            <a:ext cx="0" cy="20324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875816" y="2317129"/>
            <a:ext cx="0" cy="20324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434616" y="2317129"/>
            <a:ext cx="0" cy="20324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810035" y="2781787"/>
            <a:ext cx="21785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810035" y="3353287"/>
            <a:ext cx="21785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810035" y="3912087"/>
            <a:ext cx="21785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760478" y="321358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318239" y="3213587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11290587" y="2644627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736868" y="2644627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0203468" y="2657328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10216918" y="3203427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Oval 18"/>
          <p:cNvSpPr/>
          <p:nvPr/>
        </p:nvSpPr>
        <p:spPr>
          <a:xfrm>
            <a:off x="10216918" y="3774927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0" name="Oval 19"/>
          <p:cNvSpPr/>
          <p:nvPr/>
        </p:nvSpPr>
        <p:spPr>
          <a:xfrm>
            <a:off x="10751356" y="3772386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21" name="Oval 20"/>
          <p:cNvSpPr/>
          <p:nvPr/>
        </p:nvSpPr>
        <p:spPr>
          <a:xfrm>
            <a:off x="11285793" y="3772386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7160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45" y="1853754"/>
            <a:ext cx="11153104" cy="4016768"/>
          </a:xfrm>
        </p:spPr>
        <p:txBody>
          <a:bodyPr>
            <a:normAutofit/>
          </a:bodyPr>
          <a:lstStyle/>
          <a:p>
            <a:pPr lvl="0" algn="just"/>
            <a:r>
              <a:rPr lang="en-US" b="1"/>
              <a:t>2.2.3. </a:t>
            </a:r>
            <a:r>
              <a:rPr lang="vi-VN" b="1"/>
              <a:t>Các giải thuật xây dựng thực thể cơ sở</a:t>
            </a:r>
            <a:r>
              <a:rPr lang="en-US" b="1"/>
              <a:t> (tt)</a:t>
            </a:r>
          </a:p>
          <a:p>
            <a:pPr lvl="0" algn="just"/>
            <a:r>
              <a:rPr lang="vi-VN" b="1"/>
              <a:t>Giải thuật vẽ đoạn thẳng thông thường</a:t>
            </a:r>
            <a:endParaRPr lang="en-US" b="1"/>
          </a:p>
          <a:p>
            <a:r>
              <a:rPr lang="en-US"/>
              <a:t>Cho phương trình đường thẳng y = mx + b </a:t>
            </a:r>
          </a:p>
          <a:p>
            <a:pPr lvl="1"/>
            <a:r>
              <a:rPr lang="en-US"/>
              <a:t> Với (x</a:t>
            </a:r>
            <a:r>
              <a:rPr lang="en-US" baseline="-25000"/>
              <a:t>0</a:t>
            </a:r>
            <a:r>
              <a:rPr lang="en-US"/>
              <a:t>,y</a:t>
            </a:r>
            <a:r>
              <a:rPr lang="en-US" baseline="-25000"/>
              <a:t>0</a:t>
            </a:r>
            <a:r>
              <a:rPr lang="en-US"/>
              <a:t>) là tọa độ điểm đầu, (x</a:t>
            </a:r>
            <a:r>
              <a:rPr lang="en-US" baseline="-25000"/>
              <a:t>1</a:t>
            </a:r>
            <a:r>
              <a:rPr lang="en-US"/>
              <a:t>, y</a:t>
            </a:r>
            <a:r>
              <a:rPr lang="en-US" baseline="-25000"/>
              <a:t>1</a:t>
            </a:r>
            <a:r>
              <a:rPr lang="en-US"/>
              <a:t>) là tọa độ điểm cuối, xác định m và b?</a:t>
            </a:r>
          </a:p>
          <a:p>
            <a:pPr lvl="1"/>
            <a:r>
              <a:rPr lang="en-US"/>
              <a:t> Ta có: </a:t>
            </a:r>
          </a:p>
          <a:p>
            <a:pPr lvl="0" algn="just"/>
            <a:endParaRPr lang="en-US" b="1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2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79712"/>
              </p:ext>
            </p:extLst>
          </p:nvPr>
        </p:nvGraphicFramePr>
        <p:xfrm>
          <a:off x="2241550" y="3878263"/>
          <a:ext cx="22860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5" imgW="1130040" imgH="393480" progId="Equation.3">
                  <p:embed/>
                </p:oleObj>
              </mc:Choice>
              <mc:Fallback>
                <p:oleObj name="Equation" r:id="rId5" imgW="1130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3878263"/>
                        <a:ext cx="22860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567015"/>
              </p:ext>
            </p:extLst>
          </p:nvPr>
        </p:nvGraphicFramePr>
        <p:xfrm>
          <a:off x="2240924" y="4887264"/>
          <a:ext cx="1981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7" imgW="977760" imgH="203040" progId="Equation.3">
                  <p:embed/>
                </p:oleObj>
              </mc:Choice>
              <mc:Fallback>
                <p:oleObj name="Equation" r:id="rId7" imgW="977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0924" y="4887264"/>
                        <a:ext cx="19812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5"/>
          <p:cNvGrpSpPr>
            <a:grpSpLocks/>
          </p:cNvGrpSpPr>
          <p:nvPr/>
        </p:nvGrpSpPr>
        <p:grpSpPr bwMode="auto">
          <a:xfrm>
            <a:off x="6599262" y="4140345"/>
            <a:ext cx="3429000" cy="1905000"/>
            <a:chOff x="624" y="2880"/>
            <a:chExt cx="2160" cy="1200"/>
          </a:xfrm>
        </p:grpSpPr>
        <p:grpSp>
          <p:nvGrpSpPr>
            <p:cNvPr id="25" name="Group 6"/>
            <p:cNvGrpSpPr>
              <a:grpSpLocks/>
            </p:cNvGrpSpPr>
            <p:nvPr/>
          </p:nvGrpSpPr>
          <p:grpSpPr bwMode="auto">
            <a:xfrm>
              <a:off x="624" y="2880"/>
              <a:ext cx="2160" cy="1200"/>
              <a:chOff x="1344" y="2928"/>
              <a:chExt cx="2160" cy="1200"/>
            </a:xfrm>
          </p:grpSpPr>
          <p:sp>
            <p:nvSpPr>
              <p:cNvPr id="30" name="Line 7"/>
              <p:cNvSpPr>
                <a:spLocks noChangeShapeType="1"/>
              </p:cNvSpPr>
              <p:nvPr/>
            </p:nvSpPr>
            <p:spPr bwMode="auto">
              <a:xfrm>
                <a:off x="1344" y="3936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" name="Line 8"/>
              <p:cNvSpPr>
                <a:spLocks noChangeShapeType="1"/>
              </p:cNvSpPr>
              <p:nvPr/>
            </p:nvSpPr>
            <p:spPr bwMode="auto">
              <a:xfrm flipV="1">
                <a:off x="1536" y="2928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1862" y="3572"/>
                <a:ext cx="57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Tahoma" panose="020B0604030504040204" pitchFamily="34" charset="0"/>
                  </a:rPr>
                  <a:t>(x0,y0)</a:t>
                </a:r>
              </a:p>
            </p:txBody>
          </p:sp>
          <p:sp>
            <p:nvSpPr>
              <p:cNvPr id="33" name="Text Box 10"/>
              <p:cNvSpPr txBox="1">
                <a:spLocks noChangeArrowheads="1"/>
              </p:cNvSpPr>
              <p:nvPr/>
            </p:nvSpPr>
            <p:spPr bwMode="auto">
              <a:xfrm>
                <a:off x="2933" y="3024"/>
                <a:ext cx="57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Tahoma" panose="020B0604030504040204" pitchFamily="34" charset="0"/>
                  </a:rPr>
                  <a:t>(x1,y1)</a:t>
                </a:r>
              </a:p>
            </p:txBody>
          </p:sp>
          <p:sp>
            <p:nvSpPr>
              <p:cNvPr id="34" name="Line 11"/>
              <p:cNvSpPr>
                <a:spLocks noChangeShapeType="1"/>
              </p:cNvSpPr>
              <p:nvPr/>
            </p:nvSpPr>
            <p:spPr bwMode="auto">
              <a:xfrm flipV="1">
                <a:off x="2448" y="3216"/>
                <a:ext cx="528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6" name="Line 12"/>
            <p:cNvSpPr>
              <a:spLocks noChangeShapeType="1"/>
            </p:cNvSpPr>
            <p:nvPr/>
          </p:nvSpPr>
          <p:spPr bwMode="auto">
            <a:xfrm>
              <a:off x="1728" y="360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2256" y="31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1862" y="3635"/>
              <a:ext cx="2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</a:rPr>
                <a:t>dx</a:t>
              </a:r>
            </a:p>
          </p:txBody>
        </p:sp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2294" y="3264"/>
              <a:ext cx="2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</a:rPr>
                <a:t>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6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45" y="1853754"/>
            <a:ext cx="11153104" cy="4016768"/>
          </a:xfrm>
        </p:spPr>
        <p:txBody>
          <a:bodyPr>
            <a:normAutofit/>
          </a:bodyPr>
          <a:lstStyle/>
          <a:p>
            <a:pPr lvl="0" algn="just"/>
            <a:r>
              <a:rPr lang="en-US" b="1"/>
              <a:t>2.2.3. </a:t>
            </a:r>
            <a:r>
              <a:rPr lang="vi-VN" b="1"/>
              <a:t>Các giải thuật xây dựng thực thể cơ sở</a:t>
            </a:r>
            <a:r>
              <a:rPr lang="en-US" b="1"/>
              <a:t> (tt)</a:t>
            </a:r>
          </a:p>
          <a:p>
            <a:pPr lvl="0" algn="just"/>
            <a:r>
              <a:rPr lang="vi-VN" b="1"/>
              <a:t>Giải thuật vẽ đoạn thẳng thông thường</a:t>
            </a:r>
            <a:endParaRPr lang="en-US" b="1"/>
          </a:p>
          <a:p>
            <a:r>
              <a:rPr lang="en-US"/>
              <a:t>Cho ví dụ sau để xác định hệ số góc m: (Ax, Ay) = (23, 41), (Bx, By) = (125, 96)</a:t>
            </a:r>
          </a:p>
          <a:p>
            <a:pPr lvl="1"/>
            <a:r>
              <a:rPr lang="en-US"/>
              <a:t>Ta có: </a:t>
            </a:r>
          </a:p>
          <a:p>
            <a:pPr lvl="0" algn="just"/>
            <a:endParaRPr lang="en-US" b="1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53519"/>
              </p:ext>
            </p:extLst>
          </p:nvPr>
        </p:nvGraphicFramePr>
        <p:xfrm>
          <a:off x="1294363" y="4204954"/>
          <a:ext cx="51260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5" imgW="2450880" imgH="393480" progId="Equation.3">
                  <p:embed/>
                </p:oleObj>
              </mc:Choice>
              <mc:Fallback>
                <p:oleObj name="Equation" r:id="rId5" imgW="2450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363" y="4204954"/>
                        <a:ext cx="51260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78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7" name="Group 3"/>
          <p:cNvGrpSpPr>
            <a:grpSpLocks/>
          </p:cNvGrpSpPr>
          <p:nvPr/>
        </p:nvGrpSpPr>
        <p:grpSpPr bwMode="auto">
          <a:xfrm>
            <a:off x="7949485" y="3237379"/>
            <a:ext cx="3429000" cy="1905000"/>
            <a:chOff x="624" y="2880"/>
            <a:chExt cx="2160" cy="1200"/>
          </a:xfrm>
        </p:grpSpPr>
        <p:grpSp>
          <p:nvGrpSpPr>
            <p:cNvPr id="210948" name="Group 4"/>
            <p:cNvGrpSpPr>
              <a:grpSpLocks/>
            </p:cNvGrpSpPr>
            <p:nvPr/>
          </p:nvGrpSpPr>
          <p:grpSpPr bwMode="auto">
            <a:xfrm>
              <a:off x="624" y="2880"/>
              <a:ext cx="2160" cy="1200"/>
              <a:chOff x="1344" y="2928"/>
              <a:chExt cx="2160" cy="1200"/>
            </a:xfrm>
          </p:grpSpPr>
          <p:sp>
            <p:nvSpPr>
              <p:cNvPr id="210949" name="Line 5"/>
              <p:cNvSpPr>
                <a:spLocks noChangeShapeType="1"/>
              </p:cNvSpPr>
              <p:nvPr/>
            </p:nvSpPr>
            <p:spPr bwMode="auto">
              <a:xfrm>
                <a:off x="1344" y="3936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950" name="Line 6"/>
              <p:cNvSpPr>
                <a:spLocks noChangeShapeType="1"/>
              </p:cNvSpPr>
              <p:nvPr/>
            </p:nvSpPr>
            <p:spPr bwMode="auto">
              <a:xfrm flipV="1">
                <a:off x="1536" y="2928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0951" name="Text Box 7"/>
              <p:cNvSpPr txBox="1">
                <a:spLocks noChangeArrowheads="1"/>
              </p:cNvSpPr>
              <p:nvPr/>
            </p:nvSpPr>
            <p:spPr bwMode="auto">
              <a:xfrm>
                <a:off x="1862" y="3572"/>
                <a:ext cx="57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Tahoma" panose="020B0604030504040204" pitchFamily="34" charset="0"/>
                  </a:rPr>
                  <a:t>(x0,y0)</a:t>
                </a:r>
              </a:p>
            </p:txBody>
          </p:sp>
          <p:sp>
            <p:nvSpPr>
              <p:cNvPr id="210952" name="Text Box 8"/>
              <p:cNvSpPr txBox="1">
                <a:spLocks noChangeArrowheads="1"/>
              </p:cNvSpPr>
              <p:nvPr/>
            </p:nvSpPr>
            <p:spPr bwMode="auto">
              <a:xfrm>
                <a:off x="2933" y="3024"/>
                <a:ext cx="57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Tahoma" panose="020B0604030504040204" pitchFamily="34" charset="0"/>
                  </a:rPr>
                  <a:t>(x1,y1)</a:t>
                </a:r>
              </a:p>
            </p:txBody>
          </p:sp>
          <p:sp>
            <p:nvSpPr>
              <p:cNvPr id="210953" name="Line 9"/>
              <p:cNvSpPr>
                <a:spLocks noChangeShapeType="1"/>
              </p:cNvSpPr>
              <p:nvPr/>
            </p:nvSpPr>
            <p:spPr bwMode="auto">
              <a:xfrm flipV="1">
                <a:off x="2448" y="3216"/>
                <a:ext cx="528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10954" name="Line 10"/>
            <p:cNvSpPr>
              <a:spLocks noChangeShapeType="1"/>
            </p:cNvSpPr>
            <p:nvPr/>
          </p:nvSpPr>
          <p:spPr bwMode="auto">
            <a:xfrm>
              <a:off x="1728" y="360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0955" name="Line 11"/>
            <p:cNvSpPr>
              <a:spLocks noChangeShapeType="1"/>
            </p:cNvSpPr>
            <p:nvPr/>
          </p:nvSpPr>
          <p:spPr bwMode="auto">
            <a:xfrm flipV="1">
              <a:off x="2256" y="31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0956" name="Text Box 12"/>
            <p:cNvSpPr txBox="1">
              <a:spLocks noChangeArrowheads="1"/>
            </p:cNvSpPr>
            <p:nvPr/>
          </p:nvSpPr>
          <p:spPr bwMode="auto">
            <a:xfrm>
              <a:off x="1862" y="3635"/>
              <a:ext cx="2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</a:rPr>
                <a:t>dx</a:t>
              </a:r>
            </a:p>
          </p:txBody>
        </p:sp>
        <p:sp>
          <p:nvSpPr>
            <p:cNvPr id="210957" name="Text Box 13"/>
            <p:cNvSpPr txBox="1">
              <a:spLocks noChangeArrowheads="1"/>
            </p:cNvSpPr>
            <p:nvPr/>
          </p:nvSpPr>
          <p:spPr bwMode="auto">
            <a:xfrm>
              <a:off x="2294" y="3264"/>
              <a:ext cx="2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</a:rPr>
                <a:t>dy</a:t>
              </a:r>
            </a:p>
          </p:txBody>
        </p:sp>
      </p:grpSp>
      <p:sp>
        <p:nvSpPr>
          <p:cNvPr id="210958" name="Text Box 14"/>
          <p:cNvSpPr txBox="1">
            <a:spLocks noChangeArrowheads="1"/>
          </p:cNvSpPr>
          <p:nvPr/>
        </p:nvSpPr>
        <p:spPr bwMode="auto">
          <a:xfrm>
            <a:off x="1212056" y="1744663"/>
            <a:ext cx="8305800" cy="39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Cho đường thẳng xuất phát từ điểm có tọa độ x0, y0</a:t>
            </a:r>
          </a:p>
          <a:p>
            <a:pPr>
              <a:lnSpc>
                <a:spcPct val="150000"/>
              </a:lnSpc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x và y tăng dần theo hệ số trong khoảng 0 – 1</a:t>
            </a:r>
          </a:p>
          <a:p>
            <a:pPr>
              <a:lnSpc>
                <a:spcPct val="150000"/>
              </a:lnSpc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Từ kết quả của công thức xác định m, ta nhận thấy.</a:t>
            </a:r>
          </a:p>
          <a:p>
            <a:pPr lvl="1">
              <a:lnSpc>
                <a:spcPct val="150000"/>
              </a:lnSpc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Nếu x tăng nhanh hơn y: m&lt;1</a:t>
            </a:r>
          </a:p>
          <a:p>
            <a:pPr lvl="2">
              <a:lnSpc>
                <a:spcPct val="150000"/>
              </a:lnSpc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x=x+1, tính toán và làm tròn y theo x</a:t>
            </a:r>
          </a:p>
          <a:p>
            <a:pPr lvl="1">
              <a:lnSpc>
                <a:spcPct val="150000"/>
              </a:lnSpc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Ngược lại: m&gt;1</a:t>
            </a:r>
          </a:p>
          <a:p>
            <a:pPr lvl="2">
              <a:lnSpc>
                <a:spcPct val="150000"/>
              </a:lnSpc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y=y+1, tính toán và làm tròn x theo 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2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4363" y="1668877"/>
                <a:ext cx="7949077" cy="4016768"/>
              </a:xfrm>
            </p:spPr>
            <p:txBody>
              <a:bodyPr>
                <a:normAutofit fontScale="85000" lnSpcReduction="10000"/>
              </a:bodyPr>
              <a:lstStyle/>
              <a:p>
                <a:pPr lvl="0" algn="just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b="1"/>
                  <a:t>2.2.3. </a:t>
                </a:r>
                <a:r>
                  <a:rPr lang="vi-VN" b="1"/>
                  <a:t>Các giải thuật xây dựng thực thể cơ sở</a:t>
                </a:r>
                <a:r>
                  <a:rPr lang="en-US" b="1"/>
                  <a:t> (tt)</a:t>
                </a:r>
              </a:p>
              <a:p>
                <a:pPr lvl="0" algn="just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vi-VN" b="1"/>
                  <a:t>Giải thuật vẽ đoạn thẳng thông thường</a:t>
                </a:r>
                <a:endParaRPr lang="en-US" b="1"/>
              </a:p>
              <a:p>
                <a:pPr lvl="0" algn="just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/>
                  <a:t>Xét đoạn thẳng có hệ số góc 0 &lt; </a:t>
                </a:r>
                <a:r>
                  <a:rPr lang="en-US" i="1"/>
                  <a:t>m </a:t>
                </a:r>
                <a:r>
                  <a:rPr lang="en-US"/>
                  <a:t>&lt; 1 và </a:t>
                </a:r>
                <a:r>
                  <a:rPr lang="en-US" i="1"/>
                  <a:t>Dx </a:t>
                </a:r>
                <a:r>
                  <a:rPr lang="en-US"/>
                  <a:t>&gt; 0</a:t>
                </a:r>
              </a:p>
              <a:p>
                <a:pPr lvl="0" algn="just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vi-VN"/>
                  <a:t>Với các đoạn thẳng dạng này, nếu (</a:t>
                </a:r>
                <a:r>
                  <a:rPr lang="vi-VN" i="1"/>
                  <a:t>x</a:t>
                </a:r>
                <a:r>
                  <a:rPr lang="vi-VN" i="1" baseline="-25000"/>
                  <a:t>i</a:t>
                </a:r>
                <a:r>
                  <a:rPr lang="vi-VN"/>
                  <a:t>, </a:t>
                </a:r>
                <a:r>
                  <a:rPr lang="vi-VN" i="1"/>
                  <a:t>y</a:t>
                </a:r>
                <a:r>
                  <a:rPr lang="vi-VN" i="1" baseline="-25000"/>
                  <a:t>i</a:t>
                </a:r>
                <a:r>
                  <a:rPr lang="vi-VN"/>
                  <a:t>) là điểm đã xác định được ở bước</a:t>
                </a:r>
                <a:r>
                  <a:rPr lang="en-US"/>
                  <a:t> </a:t>
                </a:r>
                <a:r>
                  <a:rPr lang="vi-VN"/>
                  <a:t>thứ i (điểm màu đen) thì điểm cần chọn (</a:t>
                </a:r>
                <a:r>
                  <a:rPr lang="vi-VN" i="1"/>
                  <a:t>x</a:t>
                </a:r>
                <a:r>
                  <a:rPr lang="vi-VN" i="1" baseline="-25000"/>
                  <a:t>i</a:t>
                </a:r>
                <a:r>
                  <a:rPr lang="vi-VN" baseline="-25000"/>
                  <a:t>+1</a:t>
                </a:r>
                <a:r>
                  <a:rPr lang="vi-VN"/>
                  <a:t>,</a:t>
                </a:r>
                <a:r>
                  <a:rPr lang="vi-VN" i="1"/>
                  <a:t>y</a:t>
                </a:r>
                <a:r>
                  <a:rPr lang="vi-VN" i="1" baseline="-25000"/>
                  <a:t>i</a:t>
                </a:r>
                <a:r>
                  <a:rPr lang="vi-VN" baseline="-25000"/>
                  <a:t>+1</a:t>
                </a:r>
                <a:r>
                  <a:rPr lang="vi-VN"/>
                  <a:t>) ở bước thứ (i+1) sẽ là một trong</a:t>
                </a:r>
                <a:r>
                  <a:rPr lang="en-US"/>
                  <a:t> </a:t>
                </a:r>
                <a:r>
                  <a:rPr lang="vi-VN"/>
                  <a:t>hai trường hợp như hình </a:t>
                </a:r>
                <a:r>
                  <a:rPr lang="en-US"/>
                  <a:t>bên</a:t>
                </a:r>
                <a:r>
                  <a:rPr lang="vi-VN"/>
                  <a:t>:</a:t>
                </a:r>
                <a:endParaRPr lang="en-US"/>
              </a:p>
              <a:p>
                <a:pPr lvl="0" algn="just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vi-VN"/>
                  <a:t>Như</a:t>
                </a:r>
                <a:r>
                  <a:rPr lang="en-US"/>
                  <a:t> </a:t>
                </a:r>
                <a:r>
                  <a:rPr lang="vi-VN"/>
                  <a:t>vậy: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4363" y="1668877"/>
                <a:ext cx="7949077" cy="4016768"/>
              </a:xfrm>
              <a:blipFill rotWithShape="0">
                <a:blip r:embed="rId4"/>
                <a:stretch>
                  <a:fillRect l="-690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80648" y="1668877"/>
            <a:ext cx="2178570" cy="2032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0326373" y="1664709"/>
            <a:ext cx="0" cy="20324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848111" y="1664709"/>
            <a:ext cx="0" cy="20324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406911" y="1664709"/>
            <a:ext cx="0" cy="20324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782330" y="2129367"/>
            <a:ext cx="21785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82330" y="2700867"/>
            <a:ext cx="21785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782330" y="3259667"/>
            <a:ext cx="21785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32773" y="256116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1290534" y="2561167"/>
            <a:ext cx="274320" cy="2743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11262882" y="1992207"/>
            <a:ext cx="274320" cy="2743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0208444" y="2381553"/>
            <a:ext cx="1750774" cy="3193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43411" y="2953052"/>
            <a:ext cx="3943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88877" y="2214180"/>
            <a:ext cx="3943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r>
              <a:rPr lang="en-US" baseline="-25000"/>
              <a:t>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31931" y="2830435"/>
            <a:ext cx="10047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(x</a:t>
            </a:r>
            <a:r>
              <a:rPr lang="en-US" baseline="-25000">
                <a:solidFill>
                  <a:srgbClr val="FFC000"/>
                </a:solidFill>
              </a:rPr>
              <a:t>i</a:t>
            </a:r>
            <a:r>
              <a:rPr lang="en-US">
                <a:solidFill>
                  <a:srgbClr val="FFC000"/>
                </a:solidFill>
              </a:rPr>
              <a:t>+1,y</a:t>
            </a:r>
            <a:r>
              <a:rPr lang="en-US" baseline="-25000">
                <a:solidFill>
                  <a:srgbClr val="FFC000"/>
                </a:solidFill>
              </a:rPr>
              <a:t>i</a:t>
            </a:r>
            <a:r>
              <a:rPr lang="en-US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32773" y="1641836"/>
            <a:ext cx="13204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(x</a:t>
            </a:r>
            <a:r>
              <a:rPr lang="en-US" baseline="-25000">
                <a:solidFill>
                  <a:srgbClr val="00B050"/>
                </a:solidFill>
              </a:rPr>
              <a:t>i</a:t>
            </a:r>
            <a:r>
              <a:rPr lang="en-US">
                <a:solidFill>
                  <a:srgbClr val="00B050"/>
                </a:solidFill>
              </a:rPr>
              <a:t>+1,y</a:t>
            </a:r>
            <a:r>
              <a:rPr lang="en-US" baseline="-25000">
                <a:solidFill>
                  <a:srgbClr val="00B050"/>
                </a:solidFill>
              </a:rPr>
              <a:t>i</a:t>
            </a:r>
            <a:r>
              <a:rPr lang="en-US">
                <a:solidFill>
                  <a:srgbClr val="00B050"/>
                </a:solidFill>
              </a:rPr>
              <a:t>+1)</a:t>
            </a:r>
          </a:p>
        </p:txBody>
      </p:sp>
    </p:spTree>
    <p:extLst>
      <p:ext uri="{BB962C8B-B14F-4D97-AF65-F5344CB8AC3E}">
        <p14:creationId xmlns:p14="http://schemas.microsoft.com/office/powerpoint/2010/main" val="11085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 animBg="1"/>
      <p:bldP spid="18" grpId="0"/>
      <p:bldP spid="19" grpId="0"/>
      <p:bldP spid="20" grpId="0" build="p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4" y="1853754"/>
            <a:ext cx="775885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b="1"/>
              <a:t>2.2.3.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/>
            <a:r>
              <a:rPr lang="en-US" b="1"/>
              <a:t>Thuật toán DDA (Digital Differential Analizer)</a:t>
            </a:r>
          </a:p>
          <a:p>
            <a:pPr lvl="0" algn="just"/>
            <a:r>
              <a:rPr lang="vi-VN"/>
              <a:t>Với thuật toán DDA, việc quyết định chọn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en-US"/>
              <a:t> </a:t>
            </a:r>
            <a:r>
              <a:rPr lang="vi-VN"/>
              <a:t>là </a:t>
            </a:r>
            <a:r>
              <a:rPr lang="vi-VN" i="1"/>
              <a:t>y</a:t>
            </a:r>
            <a:r>
              <a:rPr lang="vi-VN" i="1" baseline="-25000"/>
              <a:t>i </a:t>
            </a:r>
            <a:r>
              <a:rPr lang="en-US" i="1" baseline="-25000"/>
              <a:t> </a:t>
            </a:r>
            <a:r>
              <a:rPr lang="vi-VN"/>
              <a:t>hay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/>
              <a:t>+1, dựa</a:t>
            </a:r>
            <a:r>
              <a:rPr lang="en-US"/>
              <a:t> </a:t>
            </a:r>
            <a:r>
              <a:rPr lang="vi-VN"/>
              <a:t>vào</a:t>
            </a:r>
            <a:r>
              <a:rPr lang="en-US"/>
              <a:t> </a:t>
            </a:r>
            <a:r>
              <a:rPr lang="vi-VN"/>
              <a:t>phương trình của đoạn thẳng </a:t>
            </a:r>
            <a:r>
              <a:rPr lang="vi-VN" i="1"/>
              <a:t>y </a:t>
            </a:r>
            <a:r>
              <a:rPr lang="vi-VN"/>
              <a:t>= </a:t>
            </a:r>
            <a:r>
              <a:rPr lang="vi-VN" i="1"/>
              <a:t>mx</a:t>
            </a:r>
            <a:r>
              <a:rPr lang="vi-VN"/>
              <a:t>+</a:t>
            </a:r>
            <a:r>
              <a:rPr lang="vi-VN" i="1"/>
              <a:t>b</a:t>
            </a:r>
            <a:r>
              <a:rPr lang="vi-VN"/>
              <a:t>. </a:t>
            </a:r>
            <a:endParaRPr lang="en-US"/>
          </a:p>
          <a:p>
            <a:pPr lvl="0" algn="just"/>
            <a:r>
              <a:rPr lang="en-US"/>
              <a:t>T</a:t>
            </a:r>
            <a:r>
              <a:rPr lang="vi-VN"/>
              <a:t>ọa độ của điểm</a:t>
            </a:r>
            <a:r>
              <a:rPr lang="en-US"/>
              <a:t> </a:t>
            </a:r>
            <a:r>
              <a:rPr lang="vi-VN"/>
              <a:t>(</a:t>
            </a:r>
            <a:r>
              <a:rPr lang="vi-VN" i="1"/>
              <a:t>x</a:t>
            </a:r>
            <a:r>
              <a:rPr lang="vi-VN" i="1" baseline="-25000"/>
              <a:t>i</a:t>
            </a:r>
            <a:r>
              <a:rPr lang="vi-VN"/>
              <a:t>+1,</a:t>
            </a:r>
            <a:r>
              <a:rPr lang="vi-VN" i="1"/>
              <a:t>y</a:t>
            </a:r>
            <a:r>
              <a:rPr lang="vi-VN"/>
              <a:t>) thuộc về đoạn thẳng thực. </a:t>
            </a:r>
            <a:endParaRPr lang="en-US"/>
          </a:p>
          <a:p>
            <a:pPr lvl="0"/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 sẽ là giá trị sau khi làm tròn giá</a:t>
            </a:r>
            <a:r>
              <a:rPr lang="en-US"/>
              <a:t> </a:t>
            </a:r>
            <a:r>
              <a:rPr lang="vi-VN"/>
              <a:t>trị tung độ </a:t>
            </a:r>
            <a:r>
              <a:rPr lang="vi-VN" i="1"/>
              <a:t>y</a:t>
            </a:r>
            <a:r>
              <a:rPr lang="vi-VN"/>
              <a:t>.</a:t>
            </a:r>
            <a:endParaRPr lang="en-US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92456" y="4802645"/>
                <a:ext cx="2194062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𝑅𝑜𝑢𝑛𝑑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456" y="4802645"/>
                <a:ext cx="2194062" cy="71019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3059199-30FB-4025-8292-946E6F28F608}"/>
              </a:ext>
            </a:extLst>
          </p:cNvPr>
          <p:cNvSpPr/>
          <p:nvPr/>
        </p:nvSpPr>
        <p:spPr>
          <a:xfrm>
            <a:off x="9162360" y="1853754"/>
            <a:ext cx="2618406" cy="2714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740665" y="1863537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509922" y="1863537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279179" y="1863537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232666" y="2276734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232666" y="3045991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232666" y="3800734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392052" y="2887786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9232666" y="3024946"/>
            <a:ext cx="2548100" cy="77578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0369556" y="3635997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430399" y="3335553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603505" y="363599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8"/>
          <p:cNvSpPr txBox="1"/>
          <p:nvPr/>
        </p:nvSpPr>
        <p:spPr>
          <a:xfrm>
            <a:off x="9084199" y="3808773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(x</a:t>
            </a:r>
            <a:r>
              <a:rPr lang="en-US" baseline="-25000"/>
              <a:t>i</a:t>
            </a:r>
            <a:r>
              <a:rPr lang="en-US"/>
              <a:t>,y</a:t>
            </a:r>
            <a:r>
              <a:rPr lang="en-US" baseline="-25000"/>
              <a:t>i</a:t>
            </a:r>
            <a:r>
              <a:rPr lang="en-US"/>
              <a:t>)</a:t>
            </a:r>
          </a:p>
        </p:txBody>
      </p:sp>
      <p:sp>
        <p:nvSpPr>
          <p:cNvPr id="21" name="TextBox 19"/>
          <p:cNvSpPr txBox="1"/>
          <p:nvPr/>
        </p:nvSpPr>
        <p:spPr>
          <a:xfrm>
            <a:off x="10550257" y="3349034"/>
            <a:ext cx="97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(x</a:t>
            </a:r>
            <a:r>
              <a:rPr lang="en-US" baseline="-25000"/>
              <a:t>i</a:t>
            </a:r>
            <a:r>
              <a:rPr lang="en-US"/>
              <a:t>+1,y)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9613665" y="2472609"/>
            <a:ext cx="166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(x</a:t>
            </a:r>
            <a:r>
              <a:rPr lang="en-US" baseline="-25000"/>
              <a:t>i</a:t>
            </a:r>
            <a:r>
              <a:rPr lang="en-US"/>
              <a:t>+1,Round(y))</a:t>
            </a:r>
          </a:p>
        </p:txBody>
      </p:sp>
    </p:spTree>
    <p:extLst>
      <p:ext uri="{BB962C8B-B14F-4D97-AF65-F5344CB8AC3E}">
        <p14:creationId xmlns:p14="http://schemas.microsoft.com/office/powerpoint/2010/main" val="45038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b="1"/>
              <a:t>2.1. Giới thiệu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736332"/>
            <a:ext cx="9603275" cy="3450613"/>
          </a:xfrm>
        </p:spPr>
        <p:txBody>
          <a:bodyPr>
            <a:no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</a:pPr>
            <a:r>
              <a:rPr lang="vi-VN" sz="2000"/>
              <a:t>Bất kì một ảnh mô tả thế giới thực nào bao giờ cũng được cấu trúc từ tập các</a:t>
            </a:r>
            <a:r>
              <a:rPr lang="en-US" sz="2000"/>
              <a:t> </a:t>
            </a:r>
            <a:r>
              <a:rPr lang="vi-VN" sz="2000"/>
              <a:t>đối tượng đơn giản hơn.</a:t>
            </a:r>
            <a:r>
              <a:rPr lang="en-US" sz="2000"/>
              <a:t> </a:t>
            </a:r>
            <a:r>
              <a:rPr lang="vi-VN" sz="2000"/>
              <a:t>Ví dụ một ảnh thể hiện bài trí của một căn phòng sẽ được</a:t>
            </a:r>
            <a:r>
              <a:rPr lang="en-US" sz="2000"/>
              <a:t> </a:t>
            </a:r>
            <a:r>
              <a:rPr lang="vi-VN" sz="2000"/>
              <a:t>cấu trúc từ các đối tượng như cây cảnh, tủ kính, bàn ghế, tường, ánh sáng đèn</a:t>
            </a:r>
            <a:endParaRPr lang="en-US" sz="2000"/>
          </a:p>
          <a:p>
            <a:pPr lvl="0" algn="just">
              <a:lnSpc>
                <a:spcPct val="160000"/>
              </a:lnSpc>
              <a:spcBef>
                <a:spcPts val="0"/>
              </a:spcBef>
            </a:pPr>
            <a:r>
              <a:rPr lang="vi-VN" sz="2000"/>
              <a:t>Với các ảnh đồ họa phát sinh bằng máy tính, hình dạng và màu sắc của mỗi đối</a:t>
            </a:r>
            <a:r>
              <a:rPr lang="en-US" sz="2000"/>
              <a:t> </a:t>
            </a:r>
            <a:r>
              <a:rPr lang="vi-VN" sz="2000"/>
              <a:t>tượng có thể được mô tả riêng biệt bằng hai cách: </a:t>
            </a:r>
            <a:endParaRPr lang="en-US" sz="2000"/>
          </a:p>
          <a:p>
            <a:pPr lvl="1" algn="just">
              <a:lnSpc>
                <a:spcPct val="160000"/>
              </a:lnSpc>
              <a:spcBef>
                <a:spcPts val="0"/>
              </a:spcBef>
            </a:pPr>
            <a:r>
              <a:rPr lang="en-US" sz="2000"/>
              <a:t>H</a:t>
            </a:r>
            <a:r>
              <a:rPr lang="vi-VN" sz="2000"/>
              <a:t>oặc là bằng dãy các pixel</a:t>
            </a:r>
            <a:r>
              <a:rPr lang="en-US" sz="2000"/>
              <a:t> </a:t>
            </a:r>
            <a:r>
              <a:rPr lang="vi-VN" sz="2000"/>
              <a:t>tương ứng </a:t>
            </a:r>
            <a:endParaRPr lang="en-US" sz="2000"/>
          </a:p>
          <a:p>
            <a:pPr lvl="1" algn="just">
              <a:lnSpc>
                <a:spcPct val="160000"/>
              </a:lnSpc>
              <a:spcBef>
                <a:spcPts val="0"/>
              </a:spcBef>
            </a:pPr>
            <a:r>
              <a:rPr lang="en-US" sz="2000"/>
              <a:t>H</a:t>
            </a:r>
            <a:r>
              <a:rPr lang="vi-VN" sz="2000"/>
              <a:t>oặc là bằng tập các đối tượng hình học cơ sở như đoạn thẳng hay đa giác</a:t>
            </a:r>
            <a:r>
              <a:rPr lang="en-US" sz="2000"/>
              <a:t>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vi-VN" sz="2000"/>
              <a:t>Sau đó, các ảnh hiển thị bằng cách nạp các pixel vào vùng</a:t>
            </a:r>
            <a:r>
              <a:rPr lang="en-US" sz="2000"/>
              <a:t> </a:t>
            </a:r>
            <a:r>
              <a:rPr lang="vi-VN" sz="2000"/>
              <a:t>bộ nhớ màn hình.</a:t>
            </a:r>
            <a:endParaRPr lang="en-US" sz="2000" dirty="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2332" y="1656807"/>
                <a:ext cx="9767336" cy="4016768"/>
              </a:xfrm>
            </p:spPr>
            <p:txBody>
              <a:bodyPr>
                <a:normAutofit fontScale="85000" lnSpcReduction="20000"/>
              </a:bodyPr>
              <a:lstStyle/>
              <a:p>
                <a:pPr lvl="0" algn="just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b="1"/>
                  <a:t>2.2.3. </a:t>
                </a:r>
                <a:r>
                  <a:rPr lang="vi-VN" b="1"/>
                  <a:t>Các giải thuật xây dựng thực thể cơ sở</a:t>
                </a:r>
                <a:r>
                  <a:rPr lang="en-US" b="1"/>
                  <a:t> (tt)</a:t>
                </a:r>
              </a:p>
              <a:p>
                <a:pPr lvl="0" algn="just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b="1"/>
                  <a:t>Thuật toán DDA (Digital Differential Analizer) (tt)</a:t>
                </a:r>
              </a:p>
              <a:p>
                <a:pPr lvl="0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vi-VN"/>
                  <a:t>Nếu tính trực tiếp giá trị thực y ở mỗi bước từ phương trình </a:t>
                </a:r>
                <a:r>
                  <a:rPr lang="vi-VN" i="1"/>
                  <a:t>y </a:t>
                </a:r>
                <a:r>
                  <a:rPr lang="vi-VN"/>
                  <a:t>= </a:t>
                </a:r>
                <a:r>
                  <a:rPr lang="vi-VN" i="1"/>
                  <a:t>mx </a:t>
                </a:r>
                <a:r>
                  <a:rPr lang="vi-VN"/>
                  <a:t>+ </a:t>
                </a:r>
                <a:r>
                  <a:rPr lang="vi-VN" i="1"/>
                  <a:t>b </a:t>
                </a:r>
                <a:r>
                  <a:rPr lang="vi-VN"/>
                  <a:t>thì</a:t>
                </a:r>
                <a:r>
                  <a:rPr lang="en-US"/>
                  <a:t> </a:t>
                </a:r>
                <a:r>
                  <a:rPr lang="vi-VN"/>
                  <a:t>phải cần một phép toán nhân và một phép toán cộng số thực. </a:t>
                </a:r>
                <a:endParaRPr lang="en-US"/>
              </a:p>
              <a:p>
                <a:pPr lvl="0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vi-VN"/>
                  <a:t>Để cải thiện tốc độ,</a:t>
                </a:r>
                <a:r>
                  <a:rPr lang="en-US"/>
                  <a:t> </a:t>
                </a:r>
                <a:r>
                  <a:rPr lang="vi-VN"/>
                  <a:t>người ta tính giá trị thực của y ở mỗi bước theo cách sau để khử phép tính nhân</a:t>
                </a:r>
                <a:r>
                  <a:rPr lang="en-US"/>
                  <a:t> </a:t>
                </a:r>
                <a:r>
                  <a:rPr lang="vi-VN"/>
                  <a:t>trên số thực:</a:t>
                </a:r>
                <a:endParaRPr lang="en-US"/>
              </a:p>
              <a:p>
                <a:pPr lvl="0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vi-VN"/>
                  <a:t>Nhận xét rằng: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/>
              </a:p>
              <a:p>
                <a:pPr marL="0" lvl="0" indent="0">
                  <a:lnSpc>
                    <a:spcPct val="160000"/>
                  </a:lnSpc>
                  <a:spcBef>
                    <a:spcPts val="0"/>
                  </a:spcBef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ướ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/>
              </a:p>
              <a:p>
                <a:pPr marL="0" lvl="0" indent="0">
                  <a:lnSpc>
                    <a:spcPct val="160000"/>
                  </a:lnSpc>
                  <a:spcBef>
                    <a:spcPts val="0"/>
                  </a:spcBef>
                  <a:buNone/>
                </a:pPr>
                <a:r>
                  <a:rPr lang="es-ES"/>
                  <a:t>	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ướ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2332" y="1656807"/>
                <a:ext cx="9767336" cy="4016768"/>
              </a:xfrm>
              <a:blipFill rotWithShape="0">
                <a:blip r:embed="rId4"/>
                <a:stretch>
                  <a:fillRect l="-562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9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1" name="Group 3"/>
          <p:cNvGrpSpPr>
            <a:grpSpLocks/>
          </p:cNvGrpSpPr>
          <p:nvPr/>
        </p:nvGrpSpPr>
        <p:grpSpPr bwMode="auto">
          <a:xfrm>
            <a:off x="1314383" y="2438400"/>
            <a:ext cx="3670300" cy="3441699"/>
            <a:chOff x="336" y="1968"/>
            <a:chExt cx="2312" cy="2168"/>
          </a:xfrm>
        </p:grpSpPr>
        <p:grpSp>
          <p:nvGrpSpPr>
            <p:cNvPr id="211972" name="Group 4"/>
            <p:cNvGrpSpPr>
              <a:grpSpLocks/>
            </p:cNvGrpSpPr>
            <p:nvPr/>
          </p:nvGrpSpPr>
          <p:grpSpPr bwMode="auto">
            <a:xfrm>
              <a:off x="336" y="1968"/>
              <a:ext cx="2312" cy="1650"/>
              <a:chOff x="510" y="1645"/>
              <a:chExt cx="2312" cy="1650"/>
            </a:xfrm>
          </p:grpSpPr>
          <p:grpSp>
            <p:nvGrpSpPr>
              <p:cNvPr id="211973" name="Group 5"/>
              <p:cNvGrpSpPr>
                <a:grpSpLocks/>
              </p:cNvGrpSpPr>
              <p:nvPr/>
            </p:nvGrpSpPr>
            <p:grpSpPr bwMode="auto">
              <a:xfrm>
                <a:off x="510" y="1645"/>
                <a:ext cx="2312" cy="1650"/>
                <a:chOff x="1200" y="1584"/>
                <a:chExt cx="2880" cy="2016"/>
              </a:xfrm>
            </p:grpSpPr>
            <p:sp>
              <p:nvSpPr>
                <p:cNvPr id="211974" name="Rectangle 6"/>
                <p:cNvSpPr>
                  <a:spLocks noChangeArrowheads="1"/>
                </p:cNvSpPr>
                <p:nvPr/>
              </p:nvSpPr>
              <p:spPr bwMode="auto">
                <a:xfrm>
                  <a:off x="1200" y="1584"/>
                  <a:ext cx="2880" cy="201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975" name="Line 7"/>
                <p:cNvSpPr>
                  <a:spLocks noChangeShapeType="1"/>
                </p:cNvSpPr>
                <p:nvPr/>
              </p:nvSpPr>
              <p:spPr bwMode="auto">
                <a:xfrm>
                  <a:off x="144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76" name="Line 8"/>
                <p:cNvSpPr>
                  <a:spLocks noChangeShapeType="1"/>
                </p:cNvSpPr>
                <p:nvPr/>
              </p:nvSpPr>
              <p:spPr bwMode="auto">
                <a:xfrm>
                  <a:off x="168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77" name="Line 9"/>
                <p:cNvSpPr>
                  <a:spLocks noChangeShapeType="1"/>
                </p:cNvSpPr>
                <p:nvPr/>
              </p:nvSpPr>
              <p:spPr bwMode="auto">
                <a:xfrm>
                  <a:off x="192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78" name="Line 10"/>
                <p:cNvSpPr>
                  <a:spLocks noChangeShapeType="1"/>
                </p:cNvSpPr>
                <p:nvPr/>
              </p:nvSpPr>
              <p:spPr bwMode="auto">
                <a:xfrm>
                  <a:off x="216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79" name="Line 11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0" name="Line 12"/>
                <p:cNvSpPr>
                  <a:spLocks noChangeShapeType="1"/>
                </p:cNvSpPr>
                <p:nvPr/>
              </p:nvSpPr>
              <p:spPr bwMode="auto">
                <a:xfrm>
                  <a:off x="264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1" name="Line 13"/>
                <p:cNvSpPr>
                  <a:spLocks noChangeShapeType="1"/>
                </p:cNvSpPr>
                <p:nvPr/>
              </p:nvSpPr>
              <p:spPr bwMode="auto">
                <a:xfrm>
                  <a:off x="288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2" name="Line 14"/>
                <p:cNvSpPr>
                  <a:spLocks noChangeShapeType="1"/>
                </p:cNvSpPr>
                <p:nvPr/>
              </p:nvSpPr>
              <p:spPr bwMode="auto">
                <a:xfrm>
                  <a:off x="312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3" name="Line 15"/>
                <p:cNvSpPr>
                  <a:spLocks noChangeShapeType="1"/>
                </p:cNvSpPr>
                <p:nvPr/>
              </p:nvSpPr>
              <p:spPr bwMode="auto">
                <a:xfrm>
                  <a:off x="336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4" name="Line 16"/>
                <p:cNvSpPr>
                  <a:spLocks noChangeShapeType="1"/>
                </p:cNvSpPr>
                <p:nvPr/>
              </p:nvSpPr>
              <p:spPr bwMode="auto">
                <a:xfrm>
                  <a:off x="360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5" name="Line 17"/>
                <p:cNvSpPr>
                  <a:spLocks noChangeShapeType="1"/>
                </p:cNvSpPr>
                <p:nvPr/>
              </p:nvSpPr>
              <p:spPr bwMode="auto">
                <a:xfrm>
                  <a:off x="384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6" name="Line 18"/>
                <p:cNvSpPr>
                  <a:spLocks noChangeShapeType="1"/>
                </p:cNvSpPr>
                <p:nvPr/>
              </p:nvSpPr>
              <p:spPr bwMode="auto">
                <a:xfrm>
                  <a:off x="1200" y="331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7" name="Line 19"/>
                <p:cNvSpPr>
                  <a:spLocks noChangeShapeType="1"/>
                </p:cNvSpPr>
                <p:nvPr/>
              </p:nvSpPr>
              <p:spPr bwMode="auto">
                <a:xfrm>
                  <a:off x="1200" y="307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8" name="Line 20"/>
                <p:cNvSpPr>
                  <a:spLocks noChangeShapeType="1"/>
                </p:cNvSpPr>
                <p:nvPr/>
              </p:nvSpPr>
              <p:spPr bwMode="auto">
                <a:xfrm>
                  <a:off x="1200" y="283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9" name="Line 21"/>
                <p:cNvSpPr>
                  <a:spLocks noChangeShapeType="1"/>
                </p:cNvSpPr>
                <p:nvPr/>
              </p:nvSpPr>
              <p:spPr bwMode="auto">
                <a:xfrm>
                  <a:off x="1200" y="259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90" name="Line 22"/>
                <p:cNvSpPr>
                  <a:spLocks noChangeShapeType="1"/>
                </p:cNvSpPr>
                <p:nvPr/>
              </p:nvSpPr>
              <p:spPr bwMode="auto">
                <a:xfrm>
                  <a:off x="1200" y="235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91" name="Line 23"/>
                <p:cNvSpPr>
                  <a:spLocks noChangeShapeType="1"/>
                </p:cNvSpPr>
                <p:nvPr/>
              </p:nvSpPr>
              <p:spPr bwMode="auto">
                <a:xfrm>
                  <a:off x="1200" y="211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92" name="Line 24"/>
                <p:cNvSpPr>
                  <a:spLocks noChangeShapeType="1"/>
                </p:cNvSpPr>
                <p:nvPr/>
              </p:nvSpPr>
              <p:spPr bwMode="auto">
                <a:xfrm>
                  <a:off x="1200" y="187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1993" name="Group 25"/>
              <p:cNvGrpSpPr>
                <a:grpSpLocks/>
              </p:cNvGrpSpPr>
              <p:nvPr/>
            </p:nvGrpSpPr>
            <p:grpSpPr bwMode="auto">
              <a:xfrm>
                <a:off x="1011" y="2016"/>
                <a:ext cx="1310" cy="904"/>
                <a:chOff x="1440" y="2016"/>
                <a:chExt cx="1632" cy="1104"/>
              </a:xfrm>
            </p:grpSpPr>
            <p:sp>
              <p:nvSpPr>
                <p:cNvPr id="211994" name="Rectangle 26"/>
                <p:cNvSpPr>
                  <a:spLocks noChangeArrowheads="1"/>
                </p:cNvSpPr>
                <p:nvPr/>
              </p:nvSpPr>
              <p:spPr bwMode="auto">
                <a:xfrm>
                  <a:off x="1440" y="2976"/>
                  <a:ext cx="192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995" name="Rectangle 27"/>
                <p:cNvSpPr>
                  <a:spLocks noChangeArrowheads="1"/>
                </p:cNvSpPr>
                <p:nvPr/>
              </p:nvSpPr>
              <p:spPr bwMode="auto">
                <a:xfrm>
                  <a:off x="2880" y="2016"/>
                  <a:ext cx="192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11996" name="Line 28"/>
            <p:cNvSpPr>
              <a:spLocks noChangeShapeType="1"/>
            </p:cNvSpPr>
            <p:nvPr/>
          </p:nvSpPr>
          <p:spPr bwMode="auto">
            <a:xfrm flipH="1" flipV="1">
              <a:off x="960" y="3264"/>
              <a:ext cx="336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1997" name="Text Box 29"/>
            <p:cNvSpPr txBox="1">
              <a:spLocks noChangeArrowheads="1"/>
            </p:cNvSpPr>
            <p:nvPr/>
          </p:nvSpPr>
          <p:spPr bwMode="auto">
            <a:xfrm>
              <a:off x="1382" y="3923"/>
              <a:ext cx="56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</a:rPr>
                <a:t>(x1, y1)</a:t>
              </a:r>
            </a:p>
          </p:txBody>
        </p:sp>
        <p:sp>
          <p:nvSpPr>
            <p:cNvPr id="211998" name="Line 30"/>
            <p:cNvSpPr>
              <a:spLocks noChangeShapeType="1"/>
            </p:cNvSpPr>
            <p:nvPr/>
          </p:nvSpPr>
          <p:spPr bwMode="auto">
            <a:xfrm flipV="1">
              <a:off x="912" y="2400"/>
              <a:ext cx="1152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11999" name="Rectangle 31"/>
          <p:cNvSpPr>
            <a:spLocks noChangeArrowheads="1"/>
          </p:cNvSpPr>
          <p:nvPr/>
        </p:nvSpPr>
        <p:spPr bwMode="auto">
          <a:xfrm>
            <a:off x="2457383" y="3962400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00" name="Text Box 32"/>
          <p:cNvSpPr txBox="1">
            <a:spLocks noChangeArrowheads="1"/>
          </p:cNvSpPr>
          <p:nvPr/>
        </p:nvSpPr>
        <p:spPr bwMode="auto">
          <a:xfrm>
            <a:off x="6384925" y="3092450"/>
            <a:ext cx="12298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x1 + 1 </a:t>
            </a:r>
          </a:p>
        </p:txBody>
      </p:sp>
      <p:sp>
        <p:nvSpPr>
          <p:cNvPr id="212001" name="Text Box 33"/>
          <p:cNvSpPr txBox="1">
            <a:spLocks noChangeArrowheads="1"/>
          </p:cNvSpPr>
          <p:nvPr/>
        </p:nvSpPr>
        <p:spPr bwMode="auto">
          <a:xfrm>
            <a:off x="8001000" y="3081338"/>
            <a:ext cx="17107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y1 + 1 * m  </a:t>
            </a:r>
          </a:p>
        </p:txBody>
      </p:sp>
      <p:sp>
        <p:nvSpPr>
          <p:cNvPr id="212002" name="Text Box 34"/>
          <p:cNvSpPr txBox="1">
            <a:spLocks noChangeArrowheads="1"/>
          </p:cNvSpPr>
          <p:nvPr/>
        </p:nvSpPr>
        <p:spPr bwMode="auto">
          <a:xfrm>
            <a:off x="6345238" y="3690938"/>
            <a:ext cx="21929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Bật pixel (x, round(y))</a:t>
            </a:r>
          </a:p>
        </p:txBody>
      </p:sp>
      <p:sp>
        <p:nvSpPr>
          <p:cNvPr id="212003" name="Rectangle 35"/>
          <p:cNvSpPr>
            <a:spLocks noChangeArrowheads="1"/>
          </p:cNvSpPr>
          <p:nvPr/>
        </p:nvSpPr>
        <p:spPr bwMode="auto">
          <a:xfrm>
            <a:off x="2762183" y="3657600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04" name="Text Box 36"/>
          <p:cNvSpPr txBox="1">
            <a:spLocks noChangeArrowheads="1"/>
          </p:cNvSpPr>
          <p:nvPr/>
        </p:nvSpPr>
        <p:spPr bwMode="auto">
          <a:xfrm>
            <a:off x="6400801" y="4332288"/>
            <a:ext cx="1044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</a:t>
            </a:r>
          </a:p>
        </p:txBody>
      </p:sp>
      <p:sp>
        <p:nvSpPr>
          <p:cNvPr id="212005" name="Text Box 37"/>
          <p:cNvSpPr txBox="1">
            <a:spLocks noChangeArrowheads="1"/>
          </p:cNvSpPr>
          <p:nvPr/>
        </p:nvSpPr>
        <p:spPr bwMode="auto">
          <a:xfrm>
            <a:off x="8061326" y="4300538"/>
            <a:ext cx="158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 </a:t>
            </a:r>
          </a:p>
        </p:txBody>
      </p:sp>
      <p:sp>
        <p:nvSpPr>
          <p:cNvPr id="212006" name="Text Box 38"/>
          <p:cNvSpPr txBox="1">
            <a:spLocks noChangeArrowheads="1"/>
          </p:cNvSpPr>
          <p:nvPr/>
        </p:nvSpPr>
        <p:spPr bwMode="auto">
          <a:xfrm>
            <a:off x="6400800" y="4910138"/>
            <a:ext cx="21929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Bật pixel (x, round(y))</a:t>
            </a:r>
          </a:p>
        </p:txBody>
      </p:sp>
      <p:sp>
        <p:nvSpPr>
          <p:cNvPr id="212007" name="Text Box 39"/>
          <p:cNvSpPr txBox="1">
            <a:spLocks noChangeArrowheads="1"/>
          </p:cNvSpPr>
          <p:nvPr/>
        </p:nvSpPr>
        <p:spPr bwMode="auto">
          <a:xfrm>
            <a:off x="6994525" y="5321717"/>
            <a:ext cx="350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212008" name="Rectangle 40"/>
          <p:cNvSpPr>
            <a:spLocks noChangeArrowheads="1"/>
          </p:cNvSpPr>
          <p:nvPr/>
        </p:nvSpPr>
        <p:spPr bwMode="auto">
          <a:xfrm>
            <a:off x="3066983" y="3657600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09" name="Rectangle 41"/>
          <p:cNvSpPr>
            <a:spLocks noChangeArrowheads="1"/>
          </p:cNvSpPr>
          <p:nvPr/>
        </p:nvSpPr>
        <p:spPr bwMode="auto">
          <a:xfrm>
            <a:off x="3371783" y="3352800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10" name="Rectangle 42"/>
          <p:cNvSpPr>
            <a:spLocks noChangeArrowheads="1"/>
          </p:cNvSpPr>
          <p:nvPr/>
        </p:nvSpPr>
        <p:spPr bwMode="auto">
          <a:xfrm>
            <a:off x="3676583" y="3352800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11" name="Text Box 43"/>
          <p:cNvSpPr txBox="1">
            <a:spLocks noChangeArrowheads="1"/>
          </p:cNvSpPr>
          <p:nvPr/>
        </p:nvSpPr>
        <p:spPr bwMode="auto">
          <a:xfrm>
            <a:off x="6366569" y="5710237"/>
            <a:ext cx="206819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Cho đến khi x == x2</a:t>
            </a:r>
          </a:p>
        </p:txBody>
      </p:sp>
      <p:sp>
        <p:nvSpPr>
          <p:cNvPr id="212012" name="Line 44"/>
          <p:cNvSpPr>
            <a:spLocks noChangeShapeType="1"/>
          </p:cNvSpPr>
          <p:nvPr/>
        </p:nvSpPr>
        <p:spPr bwMode="auto">
          <a:xfrm flipV="1">
            <a:off x="4133783" y="22098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2013" name="Text Box 45"/>
          <p:cNvSpPr txBox="1">
            <a:spLocks noChangeArrowheads="1"/>
          </p:cNvSpPr>
          <p:nvPr/>
        </p:nvSpPr>
        <p:spPr bwMode="auto">
          <a:xfrm>
            <a:off x="4041708" y="1884362"/>
            <a:ext cx="8322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(x2,y2)</a:t>
            </a:r>
          </a:p>
        </p:txBody>
      </p:sp>
      <p:sp>
        <p:nvSpPr>
          <p:cNvPr id="212014" name="Text Box 46"/>
          <p:cNvSpPr txBox="1">
            <a:spLocks noChangeArrowheads="1"/>
          </p:cNvSpPr>
          <p:nvPr/>
        </p:nvSpPr>
        <p:spPr bwMode="auto">
          <a:xfrm>
            <a:off x="6400800" y="2101850"/>
            <a:ext cx="2438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x1                 y = y1</a:t>
            </a:r>
          </a:p>
        </p:txBody>
      </p:sp>
      <p:sp>
        <p:nvSpPr>
          <p:cNvPr id="212015" name="Text Box 47"/>
          <p:cNvSpPr txBox="1">
            <a:spLocks noChangeArrowheads="1"/>
          </p:cNvSpPr>
          <p:nvPr/>
        </p:nvSpPr>
        <p:spPr bwMode="auto">
          <a:xfrm>
            <a:off x="6343650" y="2590800"/>
            <a:ext cx="225702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Bật pixel (x, round(y))</a:t>
            </a:r>
          </a:p>
        </p:txBody>
      </p:sp>
      <p:graphicFrame>
        <p:nvGraphicFramePr>
          <p:cNvPr id="212016" name="Object 48"/>
          <p:cNvGraphicFramePr>
            <a:graphicFrameLocks noChangeAspect="1"/>
          </p:cNvGraphicFramePr>
          <p:nvPr/>
        </p:nvGraphicFramePr>
        <p:xfrm>
          <a:off x="1322388" y="1637627"/>
          <a:ext cx="1878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Equation" r:id="rId3" imgW="876240" imgH="228600" progId="Equation.3">
                  <p:embed/>
                </p:oleObj>
              </mc:Choice>
              <mc:Fallback>
                <p:oleObj name="Equation" r:id="rId3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1637627"/>
                        <a:ext cx="18780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50" name="Text Box 46"/>
          <p:cNvSpPr txBox="1">
            <a:spLocks noChangeArrowheads="1"/>
          </p:cNvSpPr>
          <p:nvPr/>
        </p:nvSpPr>
        <p:spPr bwMode="auto">
          <a:xfrm>
            <a:off x="281085" y="3520659"/>
            <a:ext cx="9797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Tahoma" panose="020B0604030504040204" pitchFamily="34" charset="0"/>
              </a:rPr>
              <a:t>0&lt;m&lt;1</a:t>
            </a:r>
          </a:p>
        </p:txBody>
      </p:sp>
    </p:spTree>
    <p:extLst>
      <p:ext uri="{BB962C8B-B14F-4D97-AF65-F5344CB8AC3E}">
        <p14:creationId xmlns:p14="http://schemas.microsoft.com/office/powerpoint/2010/main" val="151024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1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9" grpId="0" animBg="1"/>
      <p:bldP spid="212000" grpId="0" autoUpdateAnimBg="0"/>
      <p:bldP spid="212001" grpId="0" autoUpdateAnimBg="0"/>
      <p:bldP spid="212002" grpId="0" autoUpdateAnimBg="0"/>
      <p:bldP spid="212003" grpId="0" animBg="1"/>
      <p:bldP spid="212004" grpId="0" autoUpdateAnimBg="0"/>
      <p:bldP spid="212005" grpId="0" autoUpdateAnimBg="0"/>
      <p:bldP spid="212006" grpId="0" autoUpdateAnimBg="0"/>
      <p:bldP spid="212007" grpId="0" autoUpdateAnimBg="0"/>
      <p:bldP spid="212008" grpId="0" animBg="1"/>
      <p:bldP spid="212009" grpId="0" animBg="1"/>
      <p:bldP spid="212010" grpId="0" animBg="1"/>
      <p:bldP spid="212011" grpId="0" autoUpdateAnimBg="0"/>
      <p:bldP spid="21201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grpSp>
        <p:nvGrpSpPr>
          <p:cNvPr id="214019" name="Group 3"/>
          <p:cNvGrpSpPr>
            <a:grpSpLocks/>
          </p:cNvGrpSpPr>
          <p:nvPr/>
        </p:nvGrpSpPr>
        <p:grpSpPr bwMode="auto">
          <a:xfrm>
            <a:off x="1196976" y="2590800"/>
            <a:ext cx="3733800" cy="2751137"/>
            <a:chOff x="1200" y="1584"/>
            <a:chExt cx="2880" cy="2016"/>
          </a:xfrm>
        </p:grpSpPr>
        <p:sp>
          <p:nvSpPr>
            <p:cNvPr id="214020" name="Rectangle 4"/>
            <p:cNvSpPr>
              <a:spLocks noChangeArrowheads="1"/>
            </p:cNvSpPr>
            <p:nvPr/>
          </p:nvSpPr>
          <p:spPr bwMode="auto">
            <a:xfrm>
              <a:off x="1200" y="1584"/>
              <a:ext cx="2880" cy="20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021" name="Line 5"/>
            <p:cNvSpPr>
              <a:spLocks noChangeShapeType="1"/>
            </p:cNvSpPr>
            <p:nvPr/>
          </p:nvSpPr>
          <p:spPr bwMode="auto">
            <a:xfrm>
              <a:off x="144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2" name="Line 6"/>
            <p:cNvSpPr>
              <a:spLocks noChangeShapeType="1"/>
            </p:cNvSpPr>
            <p:nvPr/>
          </p:nvSpPr>
          <p:spPr bwMode="auto">
            <a:xfrm>
              <a:off x="168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3" name="Line 7"/>
            <p:cNvSpPr>
              <a:spLocks noChangeShapeType="1"/>
            </p:cNvSpPr>
            <p:nvPr/>
          </p:nvSpPr>
          <p:spPr bwMode="auto">
            <a:xfrm>
              <a:off x="192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4" name="Line 8"/>
            <p:cNvSpPr>
              <a:spLocks noChangeShapeType="1"/>
            </p:cNvSpPr>
            <p:nvPr/>
          </p:nvSpPr>
          <p:spPr bwMode="auto">
            <a:xfrm>
              <a:off x="216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5" name="Line 9"/>
            <p:cNvSpPr>
              <a:spLocks noChangeShapeType="1"/>
            </p:cNvSpPr>
            <p:nvPr/>
          </p:nvSpPr>
          <p:spPr bwMode="auto">
            <a:xfrm>
              <a:off x="240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6" name="Line 10"/>
            <p:cNvSpPr>
              <a:spLocks noChangeShapeType="1"/>
            </p:cNvSpPr>
            <p:nvPr/>
          </p:nvSpPr>
          <p:spPr bwMode="auto">
            <a:xfrm>
              <a:off x="264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7" name="Line 11"/>
            <p:cNvSpPr>
              <a:spLocks noChangeShapeType="1"/>
            </p:cNvSpPr>
            <p:nvPr/>
          </p:nvSpPr>
          <p:spPr bwMode="auto">
            <a:xfrm>
              <a:off x="288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8" name="Line 12"/>
            <p:cNvSpPr>
              <a:spLocks noChangeShapeType="1"/>
            </p:cNvSpPr>
            <p:nvPr/>
          </p:nvSpPr>
          <p:spPr bwMode="auto">
            <a:xfrm>
              <a:off x="312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9" name="Line 13"/>
            <p:cNvSpPr>
              <a:spLocks noChangeShapeType="1"/>
            </p:cNvSpPr>
            <p:nvPr/>
          </p:nvSpPr>
          <p:spPr bwMode="auto">
            <a:xfrm>
              <a:off x="336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0" name="Line 14"/>
            <p:cNvSpPr>
              <a:spLocks noChangeShapeType="1"/>
            </p:cNvSpPr>
            <p:nvPr/>
          </p:nvSpPr>
          <p:spPr bwMode="auto">
            <a:xfrm>
              <a:off x="360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1" name="Line 15"/>
            <p:cNvSpPr>
              <a:spLocks noChangeShapeType="1"/>
            </p:cNvSpPr>
            <p:nvPr/>
          </p:nvSpPr>
          <p:spPr bwMode="auto">
            <a:xfrm>
              <a:off x="384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2" name="Line 16"/>
            <p:cNvSpPr>
              <a:spLocks noChangeShapeType="1"/>
            </p:cNvSpPr>
            <p:nvPr/>
          </p:nvSpPr>
          <p:spPr bwMode="auto">
            <a:xfrm>
              <a:off x="1200" y="331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3" name="Line 17"/>
            <p:cNvSpPr>
              <a:spLocks noChangeShapeType="1"/>
            </p:cNvSpPr>
            <p:nvPr/>
          </p:nvSpPr>
          <p:spPr bwMode="auto">
            <a:xfrm>
              <a:off x="1200" y="30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4" name="Line 18"/>
            <p:cNvSpPr>
              <a:spLocks noChangeShapeType="1"/>
            </p:cNvSpPr>
            <p:nvPr/>
          </p:nvSpPr>
          <p:spPr bwMode="auto">
            <a:xfrm>
              <a:off x="1200" y="283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5" name="Line 19"/>
            <p:cNvSpPr>
              <a:spLocks noChangeShapeType="1"/>
            </p:cNvSpPr>
            <p:nvPr/>
          </p:nvSpPr>
          <p:spPr bwMode="auto">
            <a:xfrm>
              <a:off x="1200" y="259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6" name="Line 20"/>
            <p:cNvSpPr>
              <a:spLocks noChangeShapeType="1"/>
            </p:cNvSpPr>
            <p:nvPr/>
          </p:nvSpPr>
          <p:spPr bwMode="auto">
            <a:xfrm>
              <a:off x="1200" y="235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7" name="Line 21"/>
            <p:cNvSpPr>
              <a:spLocks noChangeShapeType="1"/>
            </p:cNvSpPr>
            <p:nvPr/>
          </p:nvSpPr>
          <p:spPr bwMode="auto">
            <a:xfrm>
              <a:off x="1200" y="211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8" name="Line 22"/>
            <p:cNvSpPr>
              <a:spLocks noChangeShapeType="1"/>
            </p:cNvSpPr>
            <p:nvPr/>
          </p:nvSpPr>
          <p:spPr bwMode="auto">
            <a:xfrm>
              <a:off x="1200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14039" name="Rectangle 23"/>
          <p:cNvSpPr>
            <a:spLocks noChangeArrowheads="1"/>
          </p:cNvSpPr>
          <p:nvPr/>
        </p:nvSpPr>
        <p:spPr bwMode="auto">
          <a:xfrm>
            <a:off x="2339976" y="4576761"/>
            <a:ext cx="249238" cy="196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40" name="Rectangle 24"/>
          <p:cNvSpPr>
            <a:spLocks noChangeArrowheads="1"/>
          </p:cNvSpPr>
          <p:nvPr/>
        </p:nvSpPr>
        <p:spPr bwMode="auto">
          <a:xfrm>
            <a:off x="2970215" y="2944811"/>
            <a:ext cx="249237" cy="196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41" name="Line 25"/>
          <p:cNvSpPr>
            <a:spLocks noChangeShapeType="1"/>
          </p:cNvSpPr>
          <p:nvPr/>
        </p:nvSpPr>
        <p:spPr bwMode="auto">
          <a:xfrm flipV="1">
            <a:off x="2513014" y="3097211"/>
            <a:ext cx="6096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4042" name="Rectangle 26"/>
          <p:cNvSpPr>
            <a:spLocks noChangeArrowheads="1"/>
          </p:cNvSpPr>
          <p:nvPr/>
        </p:nvSpPr>
        <p:spPr bwMode="auto">
          <a:xfrm>
            <a:off x="2644776" y="3894136"/>
            <a:ext cx="2286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43" name="Text Box 27"/>
          <p:cNvSpPr txBox="1">
            <a:spLocks noChangeArrowheads="1"/>
          </p:cNvSpPr>
          <p:nvPr/>
        </p:nvSpPr>
        <p:spPr bwMode="auto">
          <a:xfrm>
            <a:off x="6384926" y="2847749"/>
            <a:ext cx="12330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y1 + 1 </a:t>
            </a:r>
          </a:p>
        </p:txBody>
      </p:sp>
      <p:sp>
        <p:nvSpPr>
          <p:cNvPr id="214044" name="Text Box 28"/>
          <p:cNvSpPr txBox="1">
            <a:spLocks noChangeArrowheads="1"/>
          </p:cNvSpPr>
          <p:nvPr/>
        </p:nvSpPr>
        <p:spPr bwMode="auto">
          <a:xfrm>
            <a:off x="8001000" y="2836637"/>
            <a:ext cx="18982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x1 + 1 * 1/m  </a:t>
            </a:r>
          </a:p>
        </p:txBody>
      </p:sp>
      <p:sp>
        <p:nvSpPr>
          <p:cNvPr id="214045" name="Text Box 29"/>
          <p:cNvSpPr txBox="1">
            <a:spLocks noChangeArrowheads="1"/>
          </p:cNvSpPr>
          <p:nvPr/>
        </p:nvSpPr>
        <p:spPr bwMode="auto">
          <a:xfrm>
            <a:off x="6345238" y="3446237"/>
            <a:ext cx="21929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Bật pixel (round(x), y)</a:t>
            </a:r>
          </a:p>
        </p:txBody>
      </p:sp>
      <p:sp>
        <p:nvSpPr>
          <p:cNvPr id="214046" name="Text Box 30"/>
          <p:cNvSpPr txBox="1">
            <a:spLocks noChangeArrowheads="1"/>
          </p:cNvSpPr>
          <p:nvPr/>
        </p:nvSpPr>
        <p:spPr bwMode="auto">
          <a:xfrm>
            <a:off x="6400800" y="4087587"/>
            <a:ext cx="1047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</a:t>
            </a:r>
          </a:p>
        </p:txBody>
      </p:sp>
      <p:sp>
        <p:nvSpPr>
          <p:cNvPr id="214047" name="Text Box 31"/>
          <p:cNvSpPr txBox="1">
            <a:spLocks noChangeArrowheads="1"/>
          </p:cNvSpPr>
          <p:nvPr/>
        </p:nvSpPr>
        <p:spPr bwMode="auto">
          <a:xfrm>
            <a:off x="8061326" y="4055837"/>
            <a:ext cx="1484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/m  </a:t>
            </a:r>
          </a:p>
        </p:txBody>
      </p:sp>
      <p:sp>
        <p:nvSpPr>
          <p:cNvPr id="214048" name="Text Box 32"/>
          <p:cNvSpPr txBox="1">
            <a:spLocks noChangeArrowheads="1"/>
          </p:cNvSpPr>
          <p:nvPr/>
        </p:nvSpPr>
        <p:spPr bwMode="auto">
          <a:xfrm>
            <a:off x="6400800" y="4665437"/>
            <a:ext cx="21929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Bật pixel (round(x), y)</a:t>
            </a:r>
          </a:p>
        </p:txBody>
      </p:sp>
      <p:sp>
        <p:nvSpPr>
          <p:cNvPr id="214049" name="Text Box 33"/>
          <p:cNvSpPr txBox="1">
            <a:spLocks noChangeArrowheads="1"/>
          </p:cNvSpPr>
          <p:nvPr/>
        </p:nvSpPr>
        <p:spPr bwMode="auto">
          <a:xfrm>
            <a:off x="6820694" y="5108766"/>
            <a:ext cx="350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214050" name="Text Box 34"/>
          <p:cNvSpPr txBox="1">
            <a:spLocks noChangeArrowheads="1"/>
          </p:cNvSpPr>
          <p:nvPr/>
        </p:nvSpPr>
        <p:spPr bwMode="auto">
          <a:xfrm>
            <a:off x="6343650" y="5548087"/>
            <a:ext cx="213552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Cho đến khi y == y2 </a:t>
            </a:r>
          </a:p>
        </p:txBody>
      </p:sp>
      <p:sp>
        <p:nvSpPr>
          <p:cNvPr id="214051" name="Text Box 35"/>
          <p:cNvSpPr txBox="1">
            <a:spLocks noChangeArrowheads="1"/>
          </p:cNvSpPr>
          <p:nvPr/>
        </p:nvSpPr>
        <p:spPr bwMode="auto">
          <a:xfrm>
            <a:off x="6400800" y="1857149"/>
            <a:ext cx="2438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x1                 y = y1</a:t>
            </a:r>
          </a:p>
        </p:txBody>
      </p:sp>
      <p:sp>
        <p:nvSpPr>
          <p:cNvPr id="214052" name="Text Box 36"/>
          <p:cNvSpPr txBox="1">
            <a:spLocks noChangeArrowheads="1"/>
          </p:cNvSpPr>
          <p:nvPr/>
        </p:nvSpPr>
        <p:spPr bwMode="auto">
          <a:xfrm>
            <a:off x="6343650" y="2346099"/>
            <a:ext cx="21929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Bật pixel (round(x), y)</a:t>
            </a:r>
          </a:p>
        </p:txBody>
      </p:sp>
      <p:sp>
        <p:nvSpPr>
          <p:cNvPr id="214053" name="Text Box 37"/>
          <p:cNvSpPr txBox="1">
            <a:spLocks noChangeArrowheads="1"/>
          </p:cNvSpPr>
          <p:nvPr/>
        </p:nvSpPr>
        <p:spPr bwMode="auto">
          <a:xfrm>
            <a:off x="3635376" y="1652586"/>
            <a:ext cx="8322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(x2,y2)</a:t>
            </a:r>
          </a:p>
        </p:txBody>
      </p:sp>
      <p:sp>
        <p:nvSpPr>
          <p:cNvPr id="214054" name="Text Box 38"/>
          <p:cNvSpPr txBox="1">
            <a:spLocks noChangeArrowheads="1"/>
          </p:cNvSpPr>
          <p:nvPr/>
        </p:nvSpPr>
        <p:spPr bwMode="auto">
          <a:xfrm>
            <a:off x="3025776" y="5494336"/>
            <a:ext cx="8322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(x1,y1)</a:t>
            </a:r>
          </a:p>
        </p:txBody>
      </p:sp>
      <p:sp>
        <p:nvSpPr>
          <p:cNvPr id="214055" name="Line 39"/>
          <p:cNvSpPr>
            <a:spLocks noChangeShapeType="1"/>
          </p:cNvSpPr>
          <p:nvPr/>
        </p:nvSpPr>
        <p:spPr bwMode="auto">
          <a:xfrm flipH="1" flipV="1">
            <a:off x="2339976" y="4808536"/>
            <a:ext cx="533400" cy="838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4056" name="Line 40"/>
          <p:cNvSpPr>
            <a:spLocks noChangeShapeType="1"/>
          </p:cNvSpPr>
          <p:nvPr/>
        </p:nvSpPr>
        <p:spPr bwMode="auto">
          <a:xfrm flipH="1">
            <a:off x="3330576" y="2065336"/>
            <a:ext cx="4572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4057" name="Rectangle 41"/>
          <p:cNvSpPr>
            <a:spLocks noChangeArrowheads="1"/>
          </p:cNvSpPr>
          <p:nvPr/>
        </p:nvSpPr>
        <p:spPr bwMode="auto">
          <a:xfrm>
            <a:off x="2644776" y="4198936"/>
            <a:ext cx="2286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58" name="Rectangle 42"/>
          <p:cNvSpPr>
            <a:spLocks noChangeArrowheads="1"/>
          </p:cNvSpPr>
          <p:nvPr/>
        </p:nvSpPr>
        <p:spPr bwMode="auto">
          <a:xfrm>
            <a:off x="2644776" y="3589336"/>
            <a:ext cx="2286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59" name="Rectangle 43"/>
          <p:cNvSpPr>
            <a:spLocks noChangeArrowheads="1"/>
          </p:cNvSpPr>
          <p:nvPr/>
        </p:nvSpPr>
        <p:spPr bwMode="auto">
          <a:xfrm>
            <a:off x="2949576" y="3284536"/>
            <a:ext cx="2286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4061" name="Object 45"/>
          <p:cNvGraphicFramePr>
            <a:graphicFrameLocks noChangeAspect="1"/>
          </p:cNvGraphicFramePr>
          <p:nvPr/>
        </p:nvGraphicFramePr>
        <p:xfrm>
          <a:off x="1265237" y="1556321"/>
          <a:ext cx="1878013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Equation" r:id="rId3" imgW="876240" imgH="393480" progId="Equation.3">
                  <p:embed/>
                </p:oleObj>
              </mc:Choice>
              <mc:Fallback>
                <p:oleObj name="Equation" r:id="rId3" imgW="876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7" y="1556321"/>
                        <a:ext cx="1878013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281085" y="3520659"/>
            <a:ext cx="6799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Tahoma" panose="020B0604030504040204" pitchFamily="34" charset="0"/>
              </a:rPr>
              <a:t>1&lt;m</a:t>
            </a:r>
          </a:p>
        </p:txBody>
      </p:sp>
    </p:spTree>
    <p:extLst>
      <p:ext uri="{BB962C8B-B14F-4D97-AF65-F5344CB8AC3E}">
        <p14:creationId xmlns:p14="http://schemas.microsoft.com/office/powerpoint/2010/main" val="236463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1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42" grpId="0" animBg="1"/>
      <p:bldP spid="214043" grpId="0" autoUpdateAnimBg="0"/>
      <p:bldP spid="214044" grpId="0" autoUpdateAnimBg="0"/>
      <p:bldP spid="214045" grpId="0" autoUpdateAnimBg="0"/>
      <p:bldP spid="214046" grpId="0" autoUpdateAnimBg="0"/>
      <p:bldP spid="214047" grpId="0" autoUpdateAnimBg="0"/>
      <p:bldP spid="214048" grpId="0" autoUpdateAnimBg="0"/>
      <p:bldP spid="214049" grpId="0" autoUpdateAnimBg="0"/>
      <p:bldP spid="214050" grpId="0" autoUpdateAnimBg="0"/>
      <p:bldP spid="214052" grpId="0" autoUpdateAnimBg="0"/>
      <p:bldP spid="214057" grpId="0" animBg="1"/>
      <p:bldP spid="214058" grpId="0" animBg="1"/>
      <p:bldP spid="21405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grpSp>
        <p:nvGrpSpPr>
          <p:cNvPr id="207875" name="Group 3"/>
          <p:cNvGrpSpPr>
            <a:grpSpLocks/>
          </p:cNvGrpSpPr>
          <p:nvPr/>
        </p:nvGrpSpPr>
        <p:grpSpPr bwMode="auto">
          <a:xfrm>
            <a:off x="2503488" y="2232025"/>
            <a:ext cx="4887913" cy="3843339"/>
            <a:chOff x="1001" y="1428"/>
            <a:chExt cx="3079" cy="2421"/>
          </a:xfrm>
        </p:grpSpPr>
        <p:grpSp>
          <p:nvGrpSpPr>
            <p:cNvPr id="207876" name="Group 4"/>
            <p:cNvGrpSpPr>
              <a:grpSpLocks/>
            </p:cNvGrpSpPr>
            <p:nvPr/>
          </p:nvGrpSpPr>
          <p:grpSpPr bwMode="auto">
            <a:xfrm>
              <a:off x="1200" y="1584"/>
              <a:ext cx="2880" cy="2016"/>
              <a:chOff x="1200" y="1584"/>
              <a:chExt cx="2880" cy="2016"/>
            </a:xfrm>
          </p:grpSpPr>
          <p:sp>
            <p:nvSpPr>
              <p:cNvPr id="207877" name="Rectangle 5"/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2880" cy="20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878" name="Line 6"/>
              <p:cNvSpPr>
                <a:spLocks noChangeShapeType="1"/>
              </p:cNvSpPr>
              <p:nvPr/>
            </p:nvSpPr>
            <p:spPr bwMode="auto">
              <a:xfrm>
                <a:off x="14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79" name="Line 7"/>
              <p:cNvSpPr>
                <a:spLocks noChangeShapeType="1"/>
              </p:cNvSpPr>
              <p:nvPr/>
            </p:nvSpPr>
            <p:spPr bwMode="auto">
              <a:xfrm>
                <a:off x="16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0" name="Line 8"/>
              <p:cNvSpPr>
                <a:spLocks noChangeShapeType="1"/>
              </p:cNvSpPr>
              <p:nvPr/>
            </p:nvSpPr>
            <p:spPr bwMode="auto">
              <a:xfrm>
                <a:off x="19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1" name="Line 9"/>
              <p:cNvSpPr>
                <a:spLocks noChangeShapeType="1"/>
              </p:cNvSpPr>
              <p:nvPr/>
            </p:nvSpPr>
            <p:spPr bwMode="auto">
              <a:xfrm>
                <a:off x="21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2" name="Line 10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3" name="Line 11"/>
              <p:cNvSpPr>
                <a:spLocks noChangeShapeType="1"/>
              </p:cNvSpPr>
              <p:nvPr/>
            </p:nvSpPr>
            <p:spPr bwMode="auto">
              <a:xfrm>
                <a:off x="26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4" name="Line 12"/>
              <p:cNvSpPr>
                <a:spLocks noChangeShapeType="1"/>
              </p:cNvSpPr>
              <p:nvPr/>
            </p:nvSpPr>
            <p:spPr bwMode="auto">
              <a:xfrm>
                <a:off x="28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5" name="Line 13"/>
              <p:cNvSpPr>
                <a:spLocks noChangeShapeType="1"/>
              </p:cNvSpPr>
              <p:nvPr/>
            </p:nvSpPr>
            <p:spPr bwMode="auto">
              <a:xfrm>
                <a:off x="31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6" name="Line 14"/>
              <p:cNvSpPr>
                <a:spLocks noChangeShapeType="1"/>
              </p:cNvSpPr>
              <p:nvPr/>
            </p:nvSpPr>
            <p:spPr bwMode="auto">
              <a:xfrm>
                <a:off x="33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7" name="Line 15"/>
              <p:cNvSpPr>
                <a:spLocks noChangeShapeType="1"/>
              </p:cNvSpPr>
              <p:nvPr/>
            </p:nvSpPr>
            <p:spPr bwMode="auto">
              <a:xfrm>
                <a:off x="36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8" name="Line 16"/>
              <p:cNvSpPr>
                <a:spLocks noChangeShapeType="1"/>
              </p:cNvSpPr>
              <p:nvPr/>
            </p:nvSpPr>
            <p:spPr bwMode="auto">
              <a:xfrm>
                <a:off x="38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9" name="Line 17"/>
              <p:cNvSpPr>
                <a:spLocks noChangeShapeType="1"/>
              </p:cNvSpPr>
              <p:nvPr/>
            </p:nvSpPr>
            <p:spPr bwMode="auto">
              <a:xfrm>
                <a:off x="1200" y="33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0" name="Line 18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1" name="Line 19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2" name="Line 20"/>
              <p:cNvSpPr>
                <a:spLocks noChangeShapeType="1"/>
              </p:cNvSpPr>
              <p:nvPr/>
            </p:nvSpPr>
            <p:spPr bwMode="auto">
              <a:xfrm>
                <a:off x="1200" y="259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3" name="Line 21"/>
              <p:cNvSpPr>
                <a:spLocks noChangeShapeType="1"/>
              </p:cNvSpPr>
              <p:nvPr/>
            </p:nvSpPr>
            <p:spPr bwMode="auto">
              <a:xfrm>
                <a:off x="1200" y="235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4" name="Line 22"/>
              <p:cNvSpPr>
                <a:spLocks noChangeShapeType="1"/>
              </p:cNvSpPr>
              <p:nvPr/>
            </p:nvSpPr>
            <p:spPr bwMode="auto">
              <a:xfrm>
                <a:off x="1200" y="21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5" name="Line 23"/>
              <p:cNvSpPr>
                <a:spLocks noChangeShapeType="1"/>
              </p:cNvSpPr>
              <p:nvPr/>
            </p:nvSpPr>
            <p:spPr bwMode="auto">
              <a:xfrm>
                <a:off x="1200" y="18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07896" name="Text Box 24"/>
            <p:cNvSpPr txBox="1">
              <a:spLocks noChangeArrowheads="1"/>
            </p:cNvSpPr>
            <p:nvPr/>
          </p:nvSpPr>
          <p:spPr bwMode="auto">
            <a:xfrm>
              <a:off x="1102" y="3607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207897" name="Text Box 25"/>
            <p:cNvSpPr txBox="1">
              <a:spLocks noChangeArrowheads="1"/>
            </p:cNvSpPr>
            <p:nvPr/>
          </p:nvSpPr>
          <p:spPr bwMode="auto">
            <a:xfrm>
              <a:off x="1052" y="1428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8</a:t>
              </a: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auto">
            <a:xfrm>
              <a:off x="1058" y="1664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7</a:t>
              </a:r>
            </a:p>
          </p:txBody>
        </p:sp>
        <p:sp>
          <p:nvSpPr>
            <p:cNvPr id="36" name="Text Box 25"/>
            <p:cNvSpPr txBox="1">
              <a:spLocks noChangeArrowheads="1"/>
            </p:cNvSpPr>
            <p:nvPr/>
          </p:nvSpPr>
          <p:spPr bwMode="auto">
            <a:xfrm>
              <a:off x="1016" y="1946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6</a:t>
              </a:r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1028" y="2179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5</a:t>
              </a:r>
            </a:p>
          </p:txBody>
        </p:sp>
        <p:sp>
          <p:nvSpPr>
            <p:cNvPr id="38" name="Text Box 25"/>
            <p:cNvSpPr txBox="1">
              <a:spLocks noChangeArrowheads="1"/>
            </p:cNvSpPr>
            <p:nvPr/>
          </p:nvSpPr>
          <p:spPr bwMode="auto">
            <a:xfrm>
              <a:off x="1016" y="2417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4</a:t>
              </a:r>
            </a:p>
          </p:txBody>
        </p:sp>
        <p:sp>
          <p:nvSpPr>
            <p:cNvPr id="39" name="Text Box 25"/>
            <p:cNvSpPr txBox="1">
              <a:spLocks noChangeArrowheads="1"/>
            </p:cNvSpPr>
            <p:nvPr/>
          </p:nvSpPr>
          <p:spPr bwMode="auto">
            <a:xfrm>
              <a:off x="1009" y="2652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40" name="Text Box 25"/>
            <p:cNvSpPr txBox="1">
              <a:spLocks noChangeArrowheads="1"/>
            </p:cNvSpPr>
            <p:nvPr/>
          </p:nvSpPr>
          <p:spPr bwMode="auto">
            <a:xfrm>
              <a:off x="1017" y="2897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41" name="Text Box 25"/>
            <p:cNvSpPr txBox="1">
              <a:spLocks noChangeArrowheads="1"/>
            </p:cNvSpPr>
            <p:nvPr/>
          </p:nvSpPr>
          <p:spPr bwMode="auto">
            <a:xfrm>
              <a:off x="1001" y="3168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42" name="Text Box 24"/>
            <p:cNvSpPr txBox="1">
              <a:spLocks noChangeArrowheads="1"/>
            </p:cNvSpPr>
            <p:nvPr/>
          </p:nvSpPr>
          <p:spPr bwMode="auto">
            <a:xfrm>
              <a:off x="1360" y="3600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43" name="Text Box 24"/>
            <p:cNvSpPr txBox="1">
              <a:spLocks noChangeArrowheads="1"/>
            </p:cNvSpPr>
            <p:nvPr/>
          </p:nvSpPr>
          <p:spPr bwMode="auto">
            <a:xfrm>
              <a:off x="1600" y="360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1839" y="359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45" name="Text Box 24"/>
            <p:cNvSpPr txBox="1">
              <a:spLocks noChangeArrowheads="1"/>
            </p:cNvSpPr>
            <p:nvPr/>
          </p:nvSpPr>
          <p:spPr bwMode="auto">
            <a:xfrm>
              <a:off x="2065" y="3591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4</a:t>
              </a:r>
            </a:p>
          </p:txBody>
        </p:sp>
        <p:sp>
          <p:nvSpPr>
            <p:cNvPr id="46" name="Text Box 24"/>
            <p:cNvSpPr txBox="1">
              <a:spLocks noChangeArrowheads="1"/>
            </p:cNvSpPr>
            <p:nvPr/>
          </p:nvSpPr>
          <p:spPr bwMode="auto">
            <a:xfrm>
              <a:off x="2305" y="3599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5</a:t>
              </a: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2553" y="3615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6</a:t>
              </a:r>
            </a:p>
          </p:txBody>
        </p:sp>
        <p:sp>
          <p:nvSpPr>
            <p:cNvPr id="48" name="Text Box 24"/>
            <p:cNvSpPr txBox="1">
              <a:spLocks noChangeArrowheads="1"/>
            </p:cNvSpPr>
            <p:nvPr/>
          </p:nvSpPr>
          <p:spPr bwMode="auto">
            <a:xfrm>
              <a:off x="2803" y="360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7</a:t>
              </a:r>
            </a:p>
          </p:txBody>
        </p:sp>
        <p:sp>
          <p:nvSpPr>
            <p:cNvPr id="49" name="Text Box 24"/>
            <p:cNvSpPr txBox="1">
              <a:spLocks noChangeArrowheads="1"/>
            </p:cNvSpPr>
            <p:nvPr/>
          </p:nvSpPr>
          <p:spPr bwMode="auto">
            <a:xfrm>
              <a:off x="3043" y="3616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8</a:t>
              </a:r>
            </a:p>
          </p:txBody>
        </p:sp>
        <p:sp>
          <p:nvSpPr>
            <p:cNvPr id="50" name="Text Box 24"/>
            <p:cNvSpPr txBox="1">
              <a:spLocks noChangeArrowheads="1"/>
            </p:cNvSpPr>
            <p:nvPr/>
          </p:nvSpPr>
          <p:spPr bwMode="auto">
            <a:xfrm>
              <a:off x="3282" y="3606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9</a:t>
              </a:r>
            </a:p>
          </p:txBody>
        </p:sp>
        <p:sp>
          <p:nvSpPr>
            <p:cNvPr id="51" name="Text Box 24"/>
            <p:cNvSpPr txBox="1">
              <a:spLocks noChangeArrowheads="1"/>
            </p:cNvSpPr>
            <p:nvPr/>
          </p:nvSpPr>
          <p:spPr bwMode="auto">
            <a:xfrm>
              <a:off x="3508" y="3599"/>
              <a:ext cx="2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10</a:t>
              </a:r>
            </a:p>
          </p:txBody>
        </p:sp>
        <p:sp>
          <p:nvSpPr>
            <p:cNvPr id="52" name="Text Box 24"/>
            <p:cNvSpPr txBox="1">
              <a:spLocks noChangeArrowheads="1"/>
            </p:cNvSpPr>
            <p:nvPr/>
          </p:nvSpPr>
          <p:spPr bwMode="auto">
            <a:xfrm>
              <a:off x="3748" y="3607"/>
              <a:ext cx="27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11</a:t>
              </a:r>
            </a:p>
          </p:txBody>
        </p:sp>
      </p:grpSp>
      <p:grpSp>
        <p:nvGrpSpPr>
          <p:cNvPr id="207898" name="Group 26"/>
          <p:cNvGrpSpPr>
            <a:grpSpLocks/>
          </p:cNvGrpSpPr>
          <p:nvPr/>
        </p:nvGrpSpPr>
        <p:grpSpPr bwMode="auto">
          <a:xfrm>
            <a:off x="3467102" y="2402683"/>
            <a:ext cx="4057650" cy="2165350"/>
            <a:chOff x="1440" y="1756"/>
            <a:chExt cx="2556" cy="1364"/>
          </a:xfrm>
        </p:grpSpPr>
        <p:sp>
          <p:nvSpPr>
            <p:cNvPr id="207899" name="Rectangle 27"/>
            <p:cNvSpPr>
              <a:spLocks noChangeArrowheads="1"/>
            </p:cNvSpPr>
            <p:nvPr/>
          </p:nvSpPr>
          <p:spPr bwMode="auto">
            <a:xfrm>
              <a:off x="1440" y="2976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00" name="Rectangle 28"/>
            <p:cNvSpPr>
              <a:spLocks noChangeArrowheads="1"/>
            </p:cNvSpPr>
            <p:nvPr/>
          </p:nvSpPr>
          <p:spPr bwMode="auto">
            <a:xfrm>
              <a:off x="3804" y="1756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7901" name="Text Box 29"/>
          <p:cNvSpPr txBox="1">
            <a:spLocks noChangeArrowheads="1"/>
          </p:cNvSpPr>
          <p:nvPr/>
        </p:nvSpPr>
        <p:spPr bwMode="auto">
          <a:xfrm>
            <a:off x="7680326" y="2673351"/>
            <a:ext cx="25026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ahoma" panose="020B0604030504040204" pitchFamily="34" charset="0"/>
              </a:rPr>
              <a:t>Line: (2,3) -&gt; (12,8)</a:t>
            </a:r>
          </a:p>
        </p:txBody>
      </p:sp>
      <p:grpSp>
        <p:nvGrpSpPr>
          <p:cNvPr id="207902" name="Group 30"/>
          <p:cNvGrpSpPr>
            <a:grpSpLocks/>
          </p:cNvGrpSpPr>
          <p:nvPr/>
        </p:nvGrpSpPr>
        <p:grpSpPr bwMode="auto">
          <a:xfrm>
            <a:off x="3766091" y="2631418"/>
            <a:ext cx="3463925" cy="1719263"/>
            <a:chOff x="1536" y="1941"/>
            <a:chExt cx="2182" cy="1083"/>
          </a:xfrm>
        </p:grpSpPr>
        <p:sp>
          <p:nvSpPr>
            <p:cNvPr id="207903" name="Line 31"/>
            <p:cNvSpPr>
              <a:spLocks noChangeShapeType="1"/>
            </p:cNvSpPr>
            <p:nvPr/>
          </p:nvSpPr>
          <p:spPr bwMode="auto">
            <a:xfrm flipV="1">
              <a:off x="1536" y="1941"/>
              <a:ext cx="2182" cy="10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7904" name="Text Box 32"/>
            <p:cNvSpPr txBox="1">
              <a:spLocks noChangeArrowheads="1"/>
            </p:cNvSpPr>
            <p:nvPr/>
          </p:nvSpPr>
          <p:spPr bwMode="auto">
            <a:xfrm>
              <a:off x="2102" y="2180"/>
              <a:ext cx="2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>
                  <a:latin typeface="Tahoma" panose="020B0604030504040204" pitchFamily="34" charset="0"/>
                </a:rPr>
                <a:t>?</a:t>
              </a:r>
            </a:p>
          </p:txBody>
        </p:sp>
      </p:grpSp>
      <p:sp>
        <p:nvSpPr>
          <p:cNvPr id="207905" name="Text Box 33"/>
          <p:cNvSpPr txBox="1">
            <a:spLocks noChangeArrowheads="1"/>
          </p:cNvSpPr>
          <p:nvPr/>
        </p:nvSpPr>
        <p:spPr bwMode="auto">
          <a:xfrm>
            <a:off x="7772400" y="3810001"/>
            <a:ext cx="3268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ahoma" panose="020B0604030504040204" pitchFamily="34" charset="0"/>
              </a:rPr>
              <a:t>pixels nào sẽ được bật lên?</a:t>
            </a: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A(2,3) và B(12,8) trình bày các bước vẽ đường thẳng đi từ A đến B</a:t>
            </a:r>
          </a:p>
        </p:txBody>
      </p:sp>
    </p:spTree>
    <p:extLst>
      <p:ext uri="{BB962C8B-B14F-4D97-AF65-F5344CB8AC3E}">
        <p14:creationId xmlns:p14="http://schemas.microsoft.com/office/powerpoint/2010/main" val="413134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901" grpId="0" autoUpdateAnimBg="0"/>
      <p:bldP spid="20790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grpSp>
        <p:nvGrpSpPr>
          <p:cNvPr id="207875" name="Group 3"/>
          <p:cNvGrpSpPr>
            <a:grpSpLocks/>
          </p:cNvGrpSpPr>
          <p:nvPr/>
        </p:nvGrpSpPr>
        <p:grpSpPr bwMode="auto">
          <a:xfrm>
            <a:off x="146654" y="2167631"/>
            <a:ext cx="4887913" cy="3843339"/>
            <a:chOff x="1001" y="1428"/>
            <a:chExt cx="3079" cy="2421"/>
          </a:xfrm>
        </p:grpSpPr>
        <p:grpSp>
          <p:nvGrpSpPr>
            <p:cNvPr id="207876" name="Group 4"/>
            <p:cNvGrpSpPr>
              <a:grpSpLocks/>
            </p:cNvGrpSpPr>
            <p:nvPr/>
          </p:nvGrpSpPr>
          <p:grpSpPr bwMode="auto">
            <a:xfrm>
              <a:off x="1200" y="1584"/>
              <a:ext cx="2880" cy="2016"/>
              <a:chOff x="1200" y="1584"/>
              <a:chExt cx="2880" cy="2016"/>
            </a:xfrm>
          </p:grpSpPr>
          <p:sp>
            <p:nvSpPr>
              <p:cNvPr id="207877" name="Rectangle 5"/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2880" cy="20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878" name="Line 6"/>
              <p:cNvSpPr>
                <a:spLocks noChangeShapeType="1"/>
              </p:cNvSpPr>
              <p:nvPr/>
            </p:nvSpPr>
            <p:spPr bwMode="auto">
              <a:xfrm>
                <a:off x="14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79" name="Line 7"/>
              <p:cNvSpPr>
                <a:spLocks noChangeShapeType="1"/>
              </p:cNvSpPr>
              <p:nvPr/>
            </p:nvSpPr>
            <p:spPr bwMode="auto">
              <a:xfrm>
                <a:off x="16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0" name="Line 8"/>
              <p:cNvSpPr>
                <a:spLocks noChangeShapeType="1"/>
              </p:cNvSpPr>
              <p:nvPr/>
            </p:nvSpPr>
            <p:spPr bwMode="auto">
              <a:xfrm>
                <a:off x="19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1" name="Line 9"/>
              <p:cNvSpPr>
                <a:spLocks noChangeShapeType="1"/>
              </p:cNvSpPr>
              <p:nvPr/>
            </p:nvSpPr>
            <p:spPr bwMode="auto">
              <a:xfrm>
                <a:off x="21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2" name="Line 10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3" name="Line 11"/>
              <p:cNvSpPr>
                <a:spLocks noChangeShapeType="1"/>
              </p:cNvSpPr>
              <p:nvPr/>
            </p:nvSpPr>
            <p:spPr bwMode="auto">
              <a:xfrm>
                <a:off x="26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4" name="Line 12"/>
              <p:cNvSpPr>
                <a:spLocks noChangeShapeType="1"/>
              </p:cNvSpPr>
              <p:nvPr/>
            </p:nvSpPr>
            <p:spPr bwMode="auto">
              <a:xfrm>
                <a:off x="28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5" name="Line 13"/>
              <p:cNvSpPr>
                <a:spLocks noChangeShapeType="1"/>
              </p:cNvSpPr>
              <p:nvPr/>
            </p:nvSpPr>
            <p:spPr bwMode="auto">
              <a:xfrm>
                <a:off x="31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6" name="Line 14"/>
              <p:cNvSpPr>
                <a:spLocks noChangeShapeType="1"/>
              </p:cNvSpPr>
              <p:nvPr/>
            </p:nvSpPr>
            <p:spPr bwMode="auto">
              <a:xfrm>
                <a:off x="33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7" name="Line 15"/>
              <p:cNvSpPr>
                <a:spLocks noChangeShapeType="1"/>
              </p:cNvSpPr>
              <p:nvPr/>
            </p:nvSpPr>
            <p:spPr bwMode="auto">
              <a:xfrm>
                <a:off x="36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8" name="Line 16"/>
              <p:cNvSpPr>
                <a:spLocks noChangeShapeType="1"/>
              </p:cNvSpPr>
              <p:nvPr/>
            </p:nvSpPr>
            <p:spPr bwMode="auto">
              <a:xfrm>
                <a:off x="38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9" name="Line 17"/>
              <p:cNvSpPr>
                <a:spLocks noChangeShapeType="1"/>
              </p:cNvSpPr>
              <p:nvPr/>
            </p:nvSpPr>
            <p:spPr bwMode="auto">
              <a:xfrm>
                <a:off x="1200" y="33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0" name="Line 18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1" name="Line 19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2" name="Line 20"/>
              <p:cNvSpPr>
                <a:spLocks noChangeShapeType="1"/>
              </p:cNvSpPr>
              <p:nvPr/>
            </p:nvSpPr>
            <p:spPr bwMode="auto">
              <a:xfrm>
                <a:off x="1200" y="259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3" name="Line 21"/>
              <p:cNvSpPr>
                <a:spLocks noChangeShapeType="1"/>
              </p:cNvSpPr>
              <p:nvPr/>
            </p:nvSpPr>
            <p:spPr bwMode="auto">
              <a:xfrm>
                <a:off x="1200" y="235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4" name="Line 22"/>
              <p:cNvSpPr>
                <a:spLocks noChangeShapeType="1"/>
              </p:cNvSpPr>
              <p:nvPr/>
            </p:nvSpPr>
            <p:spPr bwMode="auto">
              <a:xfrm>
                <a:off x="1200" y="21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5" name="Line 23"/>
              <p:cNvSpPr>
                <a:spLocks noChangeShapeType="1"/>
              </p:cNvSpPr>
              <p:nvPr/>
            </p:nvSpPr>
            <p:spPr bwMode="auto">
              <a:xfrm>
                <a:off x="1200" y="18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07896" name="Text Box 24"/>
            <p:cNvSpPr txBox="1">
              <a:spLocks noChangeArrowheads="1"/>
            </p:cNvSpPr>
            <p:nvPr/>
          </p:nvSpPr>
          <p:spPr bwMode="auto">
            <a:xfrm>
              <a:off x="1102" y="3607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207897" name="Text Box 25"/>
            <p:cNvSpPr txBox="1">
              <a:spLocks noChangeArrowheads="1"/>
            </p:cNvSpPr>
            <p:nvPr/>
          </p:nvSpPr>
          <p:spPr bwMode="auto">
            <a:xfrm>
              <a:off x="1052" y="1428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8</a:t>
              </a: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auto">
            <a:xfrm>
              <a:off x="1058" y="1664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7</a:t>
              </a:r>
            </a:p>
          </p:txBody>
        </p:sp>
        <p:sp>
          <p:nvSpPr>
            <p:cNvPr id="36" name="Text Box 25"/>
            <p:cNvSpPr txBox="1">
              <a:spLocks noChangeArrowheads="1"/>
            </p:cNvSpPr>
            <p:nvPr/>
          </p:nvSpPr>
          <p:spPr bwMode="auto">
            <a:xfrm>
              <a:off x="1016" y="1946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6</a:t>
              </a:r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1028" y="2179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5</a:t>
              </a:r>
            </a:p>
          </p:txBody>
        </p:sp>
        <p:sp>
          <p:nvSpPr>
            <p:cNvPr id="38" name="Text Box 25"/>
            <p:cNvSpPr txBox="1">
              <a:spLocks noChangeArrowheads="1"/>
            </p:cNvSpPr>
            <p:nvPr/>
          </p:nvSpPr>
          <p:spPr bwMode="auto">
            <a:xfrm>
              <a:off x="1016" y="2417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4</a:t>
              </a:r>
            </a:p>
          </p:txBody>
        </p:sp>
        <p:sp>
          <p:nvSpPr>
            <p:cNvPr id="39" name="Text Box 25"/>
            <p:cNvSpPr txBox="1">
              <a:spLocks noChangeArrowheads="1"/>
            </p:cNvSpPr>
            <p:nvPr/>
          </p:nvSpPr>
          <p:spPr bwMode="auto">
            <a:xfrm>
              <a:off x="1009" y="2652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40" name="Text Box 25"/>
            <p:cNvSpPr txBox="1">
              <a:spLocks noChangeArrowheads="1"/>
            </p:cNvSpPr>
            <p:nvPr/>
          </p:nvSpPr>
          <p:spPr bwMode="auto">
            <a:xfrm>
              <a:off x="1017" y="2897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41" name="Text Box 25"/>
            <p:cNvSpPr txBox="1">
              <a:spLocks noChangeArrowheads="1"/>
            </p:cNvSpPr>
            <p:nvPr/>
          </p:nvSpPr>
          <p:spPr bwMode="auto">
            <a:xfrm>
              <a:off x="1001" y="3168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42" name="Text Box 24"/>
            <p:cNvSpPr txBox="1">
              <a:spLocks noChangeArrowheads="1"/>
            </p:cNvSpPr>
            <p:nvPr/>
          </p:nvSpPr>
          <p:spPr bwMode="auto">
            <a:xfrm>
              <a:off x="1360" y="3600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43" name="Text Box 24"/>
            <p:cNvSpPr txBox="1">
              <a:spLocks noChangeArrowheads="1"/>
            </p:cNvSpPr>
            <p:nvPr/>
          </p:nvSpPr>
          <p:spPr bwMode="auto">
            <a:xfrm>
              <a:off x="1600" y="360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1839" y="359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45" name="Text Box 24"/>
            <p:cNvSpPr txBox="1">
              <a:spLocks noChangeArrowheads="1"/>
            </p:cNvSpPr>
            <p:nvPr/>
          </p:nvSpPr>
          <p:spPr bwMode="auto">
            <a:xfrm>
              <a:off x="2065" y="3591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4</a:t>
              </a:r>
            </a:p>
          </p:txBody>
        </p:sp>
        <p:sp>
          <p:nvSpPr>
            <p:cNvPr id="46" name="Text Box 24"/>
            <p:cNvSpPr txBox="1">
              <a:spLocks noChangeArrowheads="1"/>
            </p:cNvSpPr>
            <p:nvPr/>
          </p:nvSpPr>
          <p:spPr bwMode="auto">
            <a:xfrm>
              <a:off x="2305" y="3599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5</a:t>
              </a: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2553" y="3615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6</a:t>
              </a:r>
            </a:p>
          </p:txBody>
        </p:sp>
        <p:sp>
          <p:nvSpPr>
            <p:cNvPr id="48" name="Text Box 24"/>
            <p:cNvSpPr txBox="1">
              <a:spLocks noChangeArrowheads="1"/>
            </p:cNvSpPr>
            <p:nvPr/>
          </p:nvSpPr>
          <p:spPr bwMode="auto">
            <a:xfrm>
              <a:off x="2803" y="360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7</a:t>
              </a:r>
            </a:p>
          </p:txBody>
        </p:sp>
        <p:sp>
          <p:nvSpPr>
            <p:cNvPr id="49" name="Text Box 24"/>
            <p:cNvSpPr txBox="1">
              <a:spLocks noChangeArrowheads="1"/>
            </p:cNvSpPr>
            <p:nvPr/>
          </p:nvSpPr>
          <p:spPr bwMode="auto">
            <a:xfrm>
              <a:off x="3043" y="3616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8</a:t>
              </a:r>
            </a:p>
          </p:txBody>
        </p:sp>
        <p:sp>
          <p:nvSpPr>
            <p:cNvPr id="50" name="Text Box 24"/>
            <p:cNvSpPr txBox="1">
              <a:spLocks noChangeArrowheads="1"/>
            </p:cNvSpPr>
            <p:nvPr/>
          </p:nvSpPr>
          <p:spPr bwMode="auto">
            <a:xfrm>
              <a:off x="3282" y="3606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9</a:t>
              </a:r>
            </a:p>
          </p:txBody>
        </p:sp>
        <p:sp>
          <p:nvSpPr>
            <p:cNvPr id="51" name="Text Box 24"/>
            <p:cNvSpPr txBox="1">
              <a:spLocks noChangeArrowheads="1"/>
            </p:cNvSpPr>
            <p:nvPr/>
          </p:nvSpPr>
          <p:spPr bwMode="auto">
            <a:xfrm>
              <a:off x="3508" y="3599"/>
              <a:ext cx="2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10</a:t>
              </a:r>
            </a:p>
          </p:txBody>
        </p:sp>
        <p:sp>
          <p:nvSpPr>
            <p:cNvPr id="52" name="Text Box 24"/>
            <p:cNvSpPr txBox="1">
              <a:spLocks noChangeArrowheads="1"/>
            </p:cNvSpPr>
            <p:nvPr/>
          </p:nvSpPr>
          <p:spPr bwMode="auto">
            <a:xfrm>
              <a:off x="3748" y="3607"/>
              <a:ext cx="27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11</a:t>
              </a:r>
            </a:p>
          </p:txBody>
        </p:sp>
      </p:grpSp>
      <p:sp>
        <p:nvSpPr>
          <p:cNvPr id="207899" name="Rectangle 27"/>
          <p:cNvSpPr>
            <a:spLocks noChangeArrowheads="1"/>
          </p:cNvSpPr>
          <p:nvPr/>
        </p:nvSpPr>
        <p:spPr bwMode="auto">
          <a:xfrm>
            <a:off x="1045959" y="4297958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A(2,3) và B(12,8) trình bày các bước vẽ đường thẳng đi từ A đến B</a:t>
            </a:r>
          </a:p>
        </p:txBody>
      </p:sp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983546"/>
              </p:ext>
            </p:extLst>
          </p:nvPr>
        </p:nvGraphicFramePr>
        <p:xfrm>
          <a:off x="4983163" y="2147888"/>
          <a:ext cx="55245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" name="Equation" r:id="rId3" imgW="2641320" imgH="393480" progId="Equation.3">
                  <p:embed/>
                </p:oleObj>
              </mc:Choice>
              <mc:Fallback>
                <p:oleObj name="Equation" r:id="rId3" imgW="2641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2147888"/>
                        <a:ext cx="55245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479890"/>
              </p:ext>
            </p:extLst>
          </p:nvPr>
        </p:nvGraphicFramePr>
        <p:xfrm>
          <a:off x="6510301" y="3002719"/>
          <a:ext cx="1878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" name="Equation" r:id="rId5" imgW="876240" imgH="228600" progId="Equation.3">
                  <p:embed/>
                </p:oleObj>
              </mc:Choice>
              <mc:Fallback>
                <p:oleObj name="Equation" r:id="rId5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301" y="3002719"/>
                        <a:ext cx="18780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 Box 46"/>
          <p:cNvSpPr txBox="1">
            <a:spLocks noChangeArrowheads="1"/>
          </p:cNvSpPr>
          <p:nvPr/>
        </p:nvSpPr>
        <p:spPr bwMode="auto">
          <a:xfrm>
            <a:off x="5337780" y="3553886"/>
            <a:ext cx="29867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</a:t>
            </a:r>
            <a:r>
              <a:rPr lang="en-US" sz="1600" baseline="-25000">
                <a:latin typeface="Tahoma" panose="020B0604030504040204" pitchFamily="34" charset="0"/>
              </a:rPr>
              <a:t>A</a:t>
            </a:r>
            <a:r>
              <a:rPr lang="en-US" sz="1600">
                <a:latin typeface="Tahoma" panose="020B0604030504040204" pitchFamily="34" charset="0"/>
              </a:rPr>
              <a:t>= 2                 y = y</a:t>
            </a:r>
            <a:r>
              <a:rPr lang="en-US" sz="1600" baseline="-25000">
                <a:latin typeface="Tahoma" panose="020B0604030504040204" pitchFamily="34" charset="0"/>
              </a:rPr>
              <a:t>A</a:t>
            </a:r>
            <a:r>
              <a:rPr lang="en-US" sz="1600">
                <a:latin typeface="Tahoma" panose="020B0604030504040204" pitchFamily="34" charset="0"/>
              </a:rPr>
              <a:t>=3</a:t>
            </a:r>
            <a:endParaRPr lang="en-US" sz="1600" baseline="-25000">
              <a:latin typeface="Tahoma" panose="020B0604030504040204" pitchFamily="34" charset="0"/>
            </a:endParaRPr>
          </a:p>
        </p:txBody>
      </p:sp>
      <p:sp>
        <p:nvSpPr>
          <p:cNvPr id="57" name="Text Box 32"/>
          <p:cNvSpPr txBox="1">
            <a:spLocks noChangeArrowheads="1"/>
          </p:cNvSpPr>
          <p:nvPr/>
        </p:nvSpPr>
        <p:spPr bwMode="auto">
          <a:xfrm>
            <a:off x="5334523" y="3892615"/>
            <a:ext cx="139653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</a:t>
            </a:r>
            <a:r>
              <a:rPr lang="en-US" sz="1600" baseline="-25000">
                <a:latin typeface="Tahoma" panose="020B0604030504040204" pitchFamily="34" charset="0"/>
              </a:rPr>
              <a:t>A</a:t>
            </a:r>
            <a:r>
              <a:rPr lang="en-US" sz="1600">
                <a:latin typeface="Tahoma" panose="020B0604030504040204" pitchFamily="34" charset="0"/>
              </a:rPr>
              <a:t>+1= 3 </a:t>
            </a:r>
          </a:p>
        </p:txBody>
      </p:sp>
      <p:sp>
        <p:nvSpPr>
          <p:cNvPr id="58" name="Text Box 33"/>
          <p:cNvSpPr txBox="1">
            <a:spLocks noChangeArrowheads="1"/>
          </p:cNvSpPr>
          <p:nvPr/>
        </p:nvSpPr>
        <p:spPr bwMode="auto">
          <a:xfrm>
            <a:off x="7246812" y="3892615"/>
            <a:ext cx="37769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</a:t>
            </a:r>
            <a:r>
              <a:rPr lang="en-US" sz="1600" baseline="-25000">
                <a:latin typeface="Tahoma" panose="020B0604030504040204" pitchFamily="34" charset="0"/>
              </a:rPr>
              <a:t>A</a:t>
            </a:r>
            <a:r>
              <a:rPr lang="en-US" sz="1600">
                <a:latin typeface="Tahoma" panose="020B0604030504040204" pitchFamily="34" charset="0"/>
              </a:rPr>
              <a:t> + 1 * m = 3+1*0.5 = 3.5 (~4)  </a:t>
            </a:r>
          </a:p>
        </p:txBody>
      </p:sp>
      <p:sp>
        <p:nvSpPr>
          <p:cNvPr id="59" name="Rectangle 27"/>
          <p:cNvSpPr>
            <a:spLocks noChangeArrowheads="1"/>
          </p:cNvSpPr>
          <p:nvPr/>
        </p:nvSpPr>
        <p:spPr bwMode="auto">
          <a:xfrm>
            <a:off x="1478098" y="3892440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Text Box 32"/>
          <p:cNvSpPr txBox="1">
            <a:spLocks noChangeArrowheads="1"/>
          </p:cNvSpPr>
          <p:nvPr/>
        </p:nvSpPr>
        <p:spPr bwMode="auto">
          <a:xfrm>
            <a:off x="5334523" y="4293994"/>
            <a:ext cx="13147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x+1= 4 </a:t>
            </a:r>
          </a:p>
        </p:txBody>
      </p:sp>
      <p:sp>
        <p:nvSpPr>
          <p:cNvPr id="61" name="Text Box 33"/>
          <p:cNvSpPr txBox="1">
            <a:spLocks noChangeArrowheads="1"/>
          </p:cNvSpPr>
          <p:nvPr/>
        </p:nvSpPr>
        <p:spPr bwMode="auto">
          <a:xfrm>
            <a:off x="7246812" y="4293994"/>
            <a:ext cx="32127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= 3.5+1*0.5 = 4  </a:t>
            </a:r>
          </a:p>
        </p:txBody>
      </p:sp>
      <p:sp>
        <p:nvSpPr>
          <p:cNvPr id="62" name="Rectangle 27"/>
          <p:cNvSpPr>
            <a:spLocks noChangeArrowheads="1"/>
          </p:cNvSpPr>
          <p:nvPr/>
        </p:nvSpPr>
        <p:spPr bwMode="auto">
          <a:xfrm>
            <a:off x="1871474" y="3863083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32"/>
          <p:cNvSpPr txBox="1">
            <a:spLocks noChangeArrowheads="1"/>
          </p:cNvSpPr>
          <p:nvPr/>
        </p:nvSpPr>
        <p:spPr bwMode="auto">
          <a:xfrm>
            <a:off x="5334523" y="4669500"/>
            <a:ext cx="13147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x+1= 5 </a:t>
            </a:r>
          </a:p>
        </p:txBody>
      </p:sp>
      <p:sp>
        <p:nvSpPr>
          <p:cNvPr id="64" name="Text Box 33"/>
          <p:cNvSpPr txBox="1">
            <a:spLocks noChangeArrowheads="1"/>
          </p:cNvSpPr>
          <p:nvPr/>
        </p:nvSpPr>
        <p:spPr bwMode="auto">
          <a:xfrm>
            <a:off x="7246812" y="4669500"/>
            <a:ext cx="36932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= 4+1*0.5 = 4.5 (~5)  </a:t>
            </a:r>
          </a:p>
        </p:txBody>
      </p:sp>
      <p:sp>
        <p:nvSpPr>
          <p:cNvPr id="65" name="Rectangle 27"/>
          <p:cNvSpPr>
            <a:spLocks noChangeArrowheads="1"/>
          </p:cNvSpPr>
          <p:nvPr/>
        </p:nvSpPr>
        <p:spPr bwMode="auto">
          <a:xfrm>
            <a:off x="2221442" y="3536750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5307617" y="5070879"/>
            <a:ext cx="13147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x+1= 6 </a:t>
            </a:r>
          </a:p>
        </p:txBody>
      </p:sp>
      <p:sp>
        <p:nvSpPr>
          <p:cNvPr id="67" name="Text Box 33"/>
          <p:cNvSpPr txBox="1">
            <a:spLocks noChangeArrowheads="1"/>
          </p:cNvSpPr>
          <p:nvPr/>
        </p:nvSpPr>
        <p:spPr bwMode="auto">
          <a:xfrm>
            <a:off x="7219906" y="5070879"/>
            <a:ext cx="321075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= 4.5+1*0.5 = 5  </a:t>
            </a:r>
          </a:p>
        </p:txBody>
      </p:sp>
      <p:sp>
        <p:nvSpPr>
          <p:cNvPr id="68" name="Rectangle 27"/>
          <p:cNvSpPr>
            <a:spLocks noChangeArrowheads="1"/>
          </p:cNvSpPr>
          <p:nvPr/>
        </p:nvSpPr>
        <p:spPr bwMode="auto">
          <a:xfrm>
            <a:off x="2612422" y="3482082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99" grpId="0" animBg="1"/>
      <p:bldP spid="56" grpId="0"/>
      <p:bldP spid="57" grpId="0"/>
      <p:bldP spid="58" grpId="0"/>
      <p:bldP spid="59" grpId="0" animBg="1"/>
      <p:bldP spid="60" grpId="0"/>
      <p:bldP spid="61" grpId="0"/>
      <p:bldP spid="62" grpId="0" animBg="1"/>
      <p:bldP spid="63" grpId="0"/>
      <p:bldP spid="64" grpId="0"/>
      <p:bldP spid="65" grpId="0" animBg="1"/>
      <p:bldP spid="66" grpId="0"/>
      <p:bldP spid="67" grpId="0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grpSp>
        <p:nvGrpSpPr>
          <p:cNvPr id="207875" name="Group 3"/>
          <p:cNvGrpSpPr>
            <a:grpSpLocks/>
          </p:cNvGrpSpPr>
          <p:nvPr/>
        </p:nvGrpSpPr>
        <p:grpSpPr bwMode="auto">
          <a:xfrm>
            <a:off x="146654" y="2167631"/>
            <a:ext cx="5102226" cy="3843339"/>
            <a:chOff x="1001" y="1428"/>
            <a:chExt cx="3214" cy="2421"/>
          </a:xfrm>
        </p:grpSpPr>
        <p:grpSp>
          <p:nvGrpSpPr>
            <p:cNvPr id="207876" name="Group 4"/>
            <p:cNvGrpSpPr>
              <a:grpSpLocks/>
            </p:cNvGrpSpPr>
            <p:nvPr/>
          </p:nvGrpSpPr>
          <p:grpSpPr bwMode="auto">
            <a:xfrm>
              <a:off x="1200" y="1584"/>
              <a:ext cx="2880" cy="2016"/>
              <a:chOff x="1200" y="1584"/>
              <a:chExt cx="2880" cy="2016"/>
            </a:xfrm>
          </p:grpSpPr>
          <p:sp>
            <p:nvSpPr>
              <p:cNvPr id="207877" name="Rectangle 5"/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2880" cy="20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878" name="Line 6"/>
              <p:cNvSpPr>
                <a:spLocks noChangeShapeType="1"/>
              </p:cNvSpPr>
              <p:nvPr/>
            </p:nvSpPr>
            <p:spPr bwMode="auto">
              <a:xfrm>
                <a:off x="14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79" name="Line 7"/>
              <p:cNvSpPr>
                <a:spLocks noChangeShapeType="1"/>
              </p:cNvSpPr>
              <p:nvPr/>
            </p:nvSpPr>
            <p:spPr bwMode="auto">
              <a:xfrm>
                <a:off x="16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0" name="Line 8"/>
              <p:cNvSpPr>
                <a:spLocks noChangeShapeType="1"/>
              </p:cNvSpPr>
              <p:nvPr/>
            </p:nvSpPr>
            <p:spPr bwMode="auto">
              <a:xfrm>
                <a:off x="19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1" name="Line 9"/>
              <p:cNvSpPr>
                <a:spLocks noChangeShapeType="1"/>
              </p:cNvSpPr>
              <p:nvPr/>
            </p:nvSpPr>
            <p:spPr bwMode="auto">
              <a:xfrm>
                <a:off x="21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2" name="Line 10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3" name="Line 11"/>
              <p:cNvSpPr>
                <a:spLocks noChangeShapeType="1"/>
              </p:cNvSpPr>
              <p:nvPr/>
            </p:nvSpPr>
            <p:spPr bwMode="auto">
              <a:xfrm>
                <a:off x="26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4" name="Line 12"/>
              <p:cNvSpPr>
                <a:spLocks noChangeShapeType="1"/>
              </p:cNvSpPr>
              <p:nvPr/>
            </p:nvSpPr>
            <p:spPr bwMode="auto">
              <a:xfrm>
                <a:off x="28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5" name="Line 13"/>
              <p:cNvSpPr>
                <a:spLocks noChangeShapeType="1"/>
              </p:cNvSpPr>
              <p:nvPr/>
            </p:nvSpPr>
            <p:spPr bwMode="auto">
              <a:xfrm>
                <a:off x="31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6" name="Line 14"/>
              <p:cNvSpPr>
                <a:spLocks noChangeShapeType="1"/>
              </p:cNvSpPr>
              <p:nvPr/>
            </p:nvSpPr>
            <p:spPr bwMode="auto">
              <a:xfrm>
                <a:off x="33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7" name="Line 15"/>
              <p:cNvSpPr>
                <a:spLocks noChangeShapeType="1"/>
              </p:cNvSpPr>
              <p:nvPr/>
            </p:nvSpPr>
            <p:spPr bwMode="auto">
              <a:xfrm>
                <a:off x="36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8" name="Line 16"/>
              <p:cNvSpPr>
                <a:spLocks noChangeShapeType="1"/>
              </p:cNvSpPr>
              <p:nvPr/>
            </p:nvSpPr>
            <p:spPr bwMode="auto">
              <a:xfrm>
                <a:off x="38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9" name="Line 17"/>
              <p:cNvSpPr>
                <a:spLocks noChangeShapeType="1"/>
              </p:cNvSpPr>
              <p:nvPr/>
            </p:nvSpPr>
            <p:spPr bwMode="auto">
              <a:xfrm>
                <a:off x="1200" y="33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0" name="Line 18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1" name="Line 19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2" name="Line 20"/>
              <p:cNvSpPr>
                <a:spLocks noChangeShapeType="1"/>
              </p:cNvSpPr>
              <p:nvPr/>
            </p:nvSpPr>
            <p:spPr bwMode="auto">
              <a:xfrm>
                <a:off x="1200" y="259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3" name="Line 21"/>
              <p:cNvSpPr>
                <a:spLocks noChangeShapeType="1"/>
              </p:cNvSpPr>
              <p:nvPr/>
            </p:nvSpPr>
            <p:spPr bwMode="auto">
              <a:xfrm>
                <a:off x="1200" y="235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4" name="Line 22"/>
              <p:cNvSpPr>
                <a:spLocks noChangeShapeType="1"/>
              </p:cNvSpPr>
              <p:nvPr/>
            </p:nvSpPr>
            <p:spPr bwMode="auto">
              <a:xfrm>
                <a:off x="1200" y="21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5" name="Line 23"/>
              <p:cNvSpPr>
                <a:spLocks noChangeShapeType="1"/>
              </p:cNvSpPr>
              <p:nvPr/>
            </p:nvSpPr>
            <p:spPr bwMode="auto">
              <a:xfrm>
                <a:off x="1200" y="18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07896" name="Text Box 24"/>
            <p:cNvSpPr txBox="1">
              <a:spLocks noChangeArrowheads="1"/>
            </p:cNvSpPr>
            <p:nvPr/>
          </p:nvSpPr>
          <p:spPr bwMode="auto">
            <a:xfrm>
              <a:off x="1102" y="3607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207897" name="Text Box 25"/>
            <p:cNvSpPr txBox="1">
              <a:spLocks noChangeArrowheads="1"/>
            </p:cNvSpPr>
            <p:nvPr/>
          </p:nvSpPr>
          <p:spPr bwMode="auto">
            <a:xfrm>
              <a:off x="1052" y="1428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8</a:t>
              </a: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auto">
            <a:xfrm>
              <a:off x="1058" y="1664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7</a:t>
              </a:r>
            </a:p>
          </p:txBody>
        </p:sp>
        <p:sp>
          <p:nvSpPr>
            <p:cNvPr id="36" name="Text Box 25"/>
            <p:cNvSpPr txBox="1">
              <a:spLocks noChangeArrowheads="1"/>
            </p:cNvSpPr>
            <p:nvPr/>
          </p:nvSpPr>
          <p:spPr bwMode="auto">
            <a:xfrm>
              <a:off x="1016" y="1946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6</a:t>
              </a:r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1028" y="2179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5</a:t>
              </a:r>
            </a:p>
          </p:txBody>
        </p:sp>
        <p:sp>
          <p:nvSpPr>
            <p:cNvPr id="38" name="Text Box 25"/>
            <p:cNvSpPr txBox="1">
              <a:spLocks noChangeArrowheads="1"/>
            </p:cNvSpPr>
            <p:nvPr/>
          </p:nvSpPr>
          <p:spPr bwMode="auto">
            <a:xfrm>
              <a:off x="1016" y="2417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4</a:t>
              </a:r>
            </a:p>
          </p:txBody>
        </p:sp>
        <p:sp>
          <p:nvSpPr>
            <p:cNvPr id="39" name="Text Box 25"/>
            <p:cNvSpPr txBox="1">
              <a:spLocks noChangeArrowheads="1"/>
            </p:cNvSpPr>
            <p:nvPr/>
          </p:nvSpPr>
          <p:spPr bwMode="auto">
            <a:xfrm>
              <a:off x="1009" y="2652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40" name="Text Box 25"/>
            <p:cNvSpPr txBox="1">
              <a:spLocks noChangeArrowheads="1"/>
            </p:cNvSpPr>
            <p:nvPr/>
          </p:nvSpPr>
          <p:spPr bwMode="auto">
            <a:xfrm>
              <a:off x="1017" y="2897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41" name="Text Box 25"/>
            <p:cNvSpPr txBox="1">
              <a:spLocks noChangeArrowheads="1"/>
            </p:cNvSpPr>
            <p:nvPr/>
          </p:nvSpPr>
          <p:spPr bwMode="auto">
            <a:xfrm>
              <a:off x="1001" y="3168"/>
              <a:ext cx="19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42" name="Text Box 24"/>
            <p:cNvSpPr txBox="1">
              <a:spLocks noChangeArrowheads="1"/>
            </p:cNvSpPr>
            <p:nvPr/>
          </p:nvSpPr>
          <p:spPr bwMode="auto">
            <a:xfrm>
              <a:off x="1360" y="3600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43" name="Text Box 24"/>
            <p:cNvSpPr txBox="1">
              <a:spLocks noChangeArrowheads="1"/>
            </p:cNvSpPr>
            <p:nvPr/>
          </p:nvSpPr>
          <p:spPr bwMode="auto">
            <a:xfrm>
              <a:off x="1600" y="360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1839" y="359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45" name="Text Box 24"/>
            <p:cNvSpPr txBox="1">
              <a:spLocks noChangeArrowheads="1"/>
            </p:cNvSpPr>
            <p:nvPr/>
          </p:nvSpPr>
          <p:spPr bwMode="auto">
            <a:xfrm>
              <a:off x="2065" y="3591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4</a:t>
              </a:r>
            </a:p>
          </p:txBody>
        </p:sp>
        <p:sp>
          <p:nvSpPr>
            <p:cNvPr id="46" name="Text Box 24"/>
            <p:cNvSpPr txBox="1">
              <a:spLocks noChangeArrowheads="1"/>
            </p:cNvSpPr>
            <p:nvPr/>
          </p:nvSpPr>
          <p:spPr bwMode="auto">
            <a:xfrm>
              <a:off x="2305" y="3599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5</a:t>
              </a: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2553" y="3615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6</a:t>
              </a:r>
            </a:p>
          </p:txBody>
        </p:sp>
        <p:sp>
          <p:nvSpPr>
            <p:cNvPr id="48" name="Text Box 24"/>
            <p:cNvSpPr txBox="1">
              <a:spLocks noChangeArrowheads="1"/>
            </p:cNvSpPr>
            <p:nvPr/>
          </p:nvSpPr>
          <p:spPr bwMode="auto">
            <a:xfrm>
              <a:off x="2803" y="3608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7</a:t>
              </a:r>
            </a:p>
          </p:txBody>
        </p:sp>
        <p:sp>
          <p:nvSpPr>
            <p:cNvPr id="49" name="Text Box 24"/>
            <p:cNvSpPr txBox="1">
              <a:spLocks noChangeArrowheads="1"/>
            </p:cNvSpPr>
            <p:nvPr/>
          </p:nvSpPr>
          <p:spPr bwMode="auto">
            <a:xfrm>
              <a:off x="3043" y="3616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8</a:t>
              </a:r>
            </a:p>
          </p:txBody>
        </p:sp>
        <p:sp>
          <p:nvSpPr>
            <p:cNvPr id="50" name="Text Box 24"/>
            <p:cNvSpPr txBox="1">
              <a:spLocks noChangeArrowheads="1"/>
            </p:cNvSpPr>
            <p:nvPr/>
          </p:nvSpPr>
          <p:spPr bwMode="auto">
            <a:xfrm>
              <a:off x="3282" y="3606"/>
              <a:ext cx="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9</a:t>
              </a:r>
            </a:p>
          </p:txBody>
        </p:sp>
        <p:sp>
          <p:nvSpPr>
            <p:cNvPr id="51" name="Text Box 24"/>
            <p:cNvSpPr txBox="1">
              <a:spLocks noChangeArrowheads="1"/>
            </p:cNvSpPr>
            <p:nvPr/>
          </p:nvSpPr>
          <p:spPr bwMode="auto">
            <a:xfrm>
              <a:off x="3508" y="3599"/>
              <a:ext cx="2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10</a:t>
              </a:r>
            </a:p>
          </p:txBody>
        </p:sp>
        <p:sp>
          <p:nvSpPr>
            <p:cNvPr id="52" name="Text Box 24"/>
            <p:cNvSpPr txBox="1">
              <a:spLocks noChangeArrowheads="1"/>
            </p:cNvSpPr>
            <p:nvPr/>
          </p:nvSpPr>
          <p:spPr bwMode="auto">
            <a:xfrm>
              <a:off x="3748" y="3607"/>
              <a:ext cx="27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11</a:t>
              </a:r>
            </a:p>
          </p:txBody>
        </p:sp>
        <p:sp>
          <p:nvSpPr>
            <p:cNvPr id="73" name="Text Box 24"/>
            <p:cNvSpPr txBox="1">
              <a:spLocks noChangeArrowheads="1"/>
            </p:cNvSpPr>
            <p:nvPr/>
          </p:nvSpPr>
          <p:spPr bwMode="auto">
            <a:xfrm>
              <a:off x="3939" y="3597"/>
              <a:ext cx="27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>
                  <a:latin typeface="Tahoma" panose="020B0604030504040204" pitchFamily="34" charset="0"/>
                </a:rPr>
                <a:t>12</a:t>
              </a:r>
            </a:p>
          </p:txBody>
        </p:sp>
      </p:grpSp>
      <p:sp>
        <p:nvSpPr>
          <p:cNvPr id="207899" name="Rectangle 27"/>
          <p:cNvSpPr>
            <a:spLocks noChangeArrowheads="1"/>
          </p:cNvSpPr>
          <p:nvPr/>
        </p:nvSpPr>
        <p:spPr bwMode="auto">
          <a:xfrm>
            <a:off x="1045959" y="4297958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A(2,3) và B(12,8) trình bày các bước vẽ đường thẳng đi từ A đến B</a:t>
            </a:r>
          </a:p>
        </p:txBody>
      </p:sp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983546"/>
              </p:ext>
            </p:extLst>
          </p:nvPr>
        </p:nvGraphicFramePr>
        <p:xfrm>
          <a:off x="4983163" y="2147888"/>
          <a:ext cx="55245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" name="Equation" r:id="rId3" imgW="2641320" imgH="393480" progId="Equation.3">
                  <p:embed/>
                </p:oleObj>
              </mc:Choice>
              <mc:Fallback>
                <p:oleObj name="Equation" r:id="rId3" imgW="2641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2147888"/>
                        <a:ext cx="55245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479890"/>
              </p:ext>
            </p:extLst>
          </p:nvPr>
        </p:nvGraphicFramePr>
        <p:xfrm>
          <a:off x="6510301" y="3002719"/>
          <a:ext cx="1878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" name="Equation" r:id="rId5" imgW="876240" imgH="228600" progId="Equation.3">
                  <p:embed/>
                </p:oleObj>
              </mc:Choice>
              <mc:Fallback>
                <p:oleObj name="Equation" r:id="rId5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301" y="3002719"/>
                        <a:ext cx="18780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32"/>
          <p:cNvSpPr txBox="1">
            <a:spLocks noChangeArrowheads="1"/>
          </p:cNvSpPr>
          <p:nvPr/>
        </p:nvSpPr>
        <p:spPr bwMode="auto">
          <a:xfrm>
            <a:off x="5334523" y="3573044"/>
            <a:ext cx="13147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x+1= 7 </a:t>
            </a:r>
          </a:p>
        </p:txBody>
      </p:sp>
      <p:sp>
        <p:nvSpPr>
          <p:cNvPr id="58" name="Text Box 33"/>
          <p:cNvSpPr txBox="1">
            <a:spLocks noChangeArrowheads="1"/>
          </p:cNvSpPr>
          <p:nvPr/>
        </p:nvSpPr>
        <p:spPr bwMode="auto">
          <a:xfrm>
            <a:off x="7246812" y="3573044"/>
            <a:ext cx="36952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= 5+1*0.5 = 5.5 (~6)  </a:t>
            </a:r>
          </a:p>
        </p:txBody>
      </p:sp>
      <p:sp>
        <p:nvSpPr>
          <p:cNvPr id="59" name="Rectangle 27"/>
          <p:cNvSpPr>
            <a:spLocks noChangeArrowheads="1"/>
          </p:cNvSpPr>
          <p:nvPr/>
        </p:nvSpPr>
        <p:spPr bwMode="auto">
          <a:xfrm>
            <a:off x="1478098" y="3892440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Text Box 32"/>
          <p:cNvSpPr txBox="1">
            <a:spLocks noChangeArrowheads="1"/>
          </p:cNvSpPr>
          <p:nvPr/>
        </p:nvSpPr>
        <p:spPr bwMode="auto">
          <a:xfrm>
            <a:off x="5334523" y="3922406"/>
            <a:ext cx="13147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x+1= 8 </a:t>
            </a:r>
          </a:p>
        </p:txBody>
      </p:sp>
      <p:sp>
        <p:nvSpPr>
          <p:cNvPr id="61" name="Text Box 33"/>
          <p:cNvSpPr txBox="1">
            <a:spLocks noChangeArrowheads="1"/>
          </p:cNvSpPr>
          <p:nvPr/>
        </p:nvSpPr>
        <p:spPr bwMode="auto">
          <a:xfrm>
            <a:off x="7246812" y="3922406"/>
            <a:ext cx="32127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= 5.5+1*0.5 = 6  </a:t>
            </a:r>
          </a:p>
        </p:txBody>
      </p:sp>
      <p:sp>
        <p:nvSpPr>
          <p:cNvPr id="62" name="Rectangle 27"/>
          <p:cNvSpPr>
            <a:spLocks noChangeArrowheads="1"/>
          </p:cNvSpPr>
          <p:nvPr/>
        </p:nvSpPr>
        <p:spPr bwMode="auto">
          <a:xfrm>
            <a:off x="1871474" y="3863083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32"/>
          <p:cNvSpPr txBox="1">
            <a:spLocks noChangeArrowheads="1"/>
          </p:cNvSpPr>
          <p:nvPr/>
        </p:nvSpPr>
        <p:spPr bwMode="auto">
          <a:xfrm>
            <a:off x="5325080" y="4228662"/>
            <a:ext cx="13147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x+1= 9 </a:t>
            </a:r>
          </a:p>
        </p:txBody>
      </p:sp>
      <p:sp>
        <p:nvSpPr>
          <p:cNvPr id="64" name="Text Box 33"/>
          <p:cNvSpPr txBox="1">
            <a:spLocks noChangeArrowheads="1"/>
          </p:cNvSpPr>
          <p:nvPr/>
        </p:nvSpPr>
        <p:spPr bwMode="auto">
          <a:xfrm>
            <a:off x="7237369" y="4228662"/>
            <a:ext cx="36932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= 6+1*0.5 = 6.5 (~7)  </a:t>
            </a:r>
          </a:p>
        </p:txBody>
      </p:sp>
      <p:sp>
        <p:nvSpPr>
          <p:cNvPr id="65" name="Rectangle 27"/>
          <p:cNvSpPr>
            <a:spLocks noChangeArrowheads="1"/>
          </p:cNvSpPr>
          <p:nvPr/>
        </p:nvSpPr>
        <p:spPr bwMode="auto">
          <a:xfrm>
            <a:off x="2221442" y="3536750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5314044" y="4519822"/>
            <a:ext cx="14269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x+1= 10 </a:t>
            </a:r>
          </a:p>
        </p:txBody>
      </p:sp>
      <p:sp>
        <p:nvSpPr>
          <p:cNvPr id="67" name="Text Box 33"/>
          <p:cNvSpPr txBox="1">
            <a:spLocks noChangeArrowheads="1"/>
          </p:cNvSpPr>
          <p:nvPr/>
        </p:nvSpPr>
        <p:spPr bwMode="auto">
          <a:xfrm>
            <a:off x="7226333" y="4519822"/>
            <a:ext cx="321075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= 6.5+1*0.5 = 7  </a:t>
            </a:r>
          </a:p>
        </p:txBody>
      </p:sp>
      <p:sp>
        <p:nvSpPr>
          <p:cNvPr id="68" name="Rectangle 27"/>
          <p:cNvSpPr>
            <a:spLocks noChangeArrowheads="1"/>
          </p:cNvSpPr>
          <p:nvPr/>
        </p:nvSpPr>
        <p:spPr bwMode="auto">
          <a:xfrm>
            <a:off x="2612422" y="3482082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Rectangle 27"/>
          <p:cNvSpPr>
            <a:spLocks noChangeArrowheads="1"/>
          </p:cNvSpPr>
          <p:nvPr/>
        </p:nvSpPr>
        <p:spPr bwMode="auto">
          <a:xfrm>
            <a:off x="3003037" y="3132894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27"/>
          <p:cNvSpPr>
            <a:spLocks noChangeArrowheads="1"/>
          </p:cNvSpPr>
          <p:nvPr/>
        </p:nvSpPr>
        <p:spPr bwMode="auto">
          <a:xfrm>
            <a:off x="3380862" y="3132894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27"/>
          <p:cNvSpPr>
            <a:spLocks noChangeArrowheads="1"/>
          </p:cNvSpPr>
          <p:nvPr/>
        </p:nvSpPr>
        <p:spPr bwMode="auto">
          <a:xfrm>
            <a:off x="3713298" y="2755812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27"/>
          <p:cNvSpPr>
            <a:spLocks noChangeArrowheads="1"/>
          </p:cNvSpPr>
          <p:nvPr/>
        </p:nvSpPr>
        <p:spPr bwMode="auto">
          <a:xfrm>
            <a:off x="4078515" y="2769293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Text Box 32"/>
          <p:cNvSpPr txBox="1">
            <a:spLocks noChangeArrowheads="1"/>
          </p:cNvSpPr>
          <p:nvPr/>
        </p:nvSpPr>
        <p:spPr bwMode="auto">
          <a:xfrm>
            <a:off x="5314044" y="4797887"/>
            <a:ext cx="14269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x+1= 11 </a:t>
            </a:r>
          </a:p>
        </p:txBody>
      </p:sp>
      <p:sp>
        <p:nvSpPr>
          <p:cNvPr id="75" name="Text Box 33"/>
          <p:cNvSpPr txBox="1">
            <a:spLocks noChangeArrowheads="1"/>
          </p:cNvSpPr>
          <p:nvPr/>
        </p:nvSpPr>
        <p:spPr bwMode="auto">
          <a:xfrm>
            <a:off x="7226333" y="4797887"/>
            <a:ext cx="36802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= 7+1*0.5 = 7.5 (~8)  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4513566" y="2305523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 Box 32"/>
          <p:cNvSpPr txBox="1">
            <a:spLocks noChangeArrowheads="1"/>
          </p:cNvSpPr>
          <p:nvPr/>
        </p:nvSpPr>
        <p:spPr bwMode="auto">
          <a:xfrm>
            <a:off x="5314044" y="5089047"/>
            <a:ext cx="14269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x+1= 12 </a:t>
            </a:r>
          </a:p>
        </p:txBody>
      </p:sp>
      <p:sp>
        <p:nvSpPr>
          <p:cNvPr id="78" name="Text Box 33"/>
          <p:cNvSpPr txBox="1">
            <a:spLocks noChangeArrowheads="1"/>
          </p:cNvSpPr>
          <p:nvPr/>
        </p:nvSpPr>
        <p:spPr bwMode="auto">
          <a:xfrm>
            <a:off x="7226333" y="5089047"/>
            <a:ext cx="31977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 + 1 * m = 7.5+1*0.5 = 8  </a:t>
            </a:r>
          </a:p>
        </p:txBody>
      </p:sp>
      <p:sp>
        <p:nvSpPr>
          <p:cNvPr id="79" name="Rectangle 27"/>
          <p:cNvSpPr>
            <a:spLocks noChangeArrowheads="1"/>
          </p:cNvSpPr>
          <p:nvPr/>
        </p:nvSpPr>
        <p:spPr bwMode="auto">
          <a:xfrm>
            <a:off x="4906963" y="2305523"/>
            <a:ext cx="304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4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99" grpId="0" animBg="1"/>
      <p:bldP spid="57" grpId="0"/>
      <p:bldP spid="58" grpId="0"/>
      <p:bldP spid="59" grpId="0" animBg="1"/>
      <p:bldP spid="60" grpId="0"/>
      <p:bldP spid="61" grpId="0"/>
      <p:bldP spid="62" grpId="0" animBg="1"/>
      <p:bldP spid="63" grpId="0"/>
      <p:bldP spid="64" grpId="0"/>
      <p:bldP spid="65" grpId="0" animBg="1"/>
      <p:bldP spid="66" grpId="0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4" grpId="0"/>
      <p:bldP spid="75" grpId="0"/>
      <p:bldP spid="76" grpId="0" animBg="1"/>
      <p:bldP spid="77" grpId="0"/>
      <p:bldP spid="78" grpId="0"/>
      <p:bldP spid="7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A(12,8) và B(2,3) trình bày các bước vẽ đường thẳng đi từ A đến B</a:t>
            </a:r>
          </a:p>
        </p:txBody>
      </p:sp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195123"/>
              </p:ext>
            </p:extLst>
          </p:nvPr>
        </p:nvGraphicFramePr>
        <p:xfrm>
          <a:off x="6240463" y="2003425"/>
          <a:ext cx="576421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" name="Equation" r:id="rId3" imgW="2755800" imgH="393480" progId="Equation.3">
                  <p:embed/>
                </p:oleObj>
              </mc:Choice>
              <mc:Fallback>
                <p:oleObj name="Equation" r:id="rId3" imgW="275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2003425"/>
                        <a:ext cx="576421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570067"/>
              </p:ext>
            </p:extLst>
          </p:nvPr>
        </p:nvGraphicFramePr>
        <p:xfrm>
          <a:off x="857221" y="2322358"/>
          <a:ext cx="40544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" name="Equation" r:id="rId5" imgW="1892160" imgH="228600" progId="Equation.3">
                  <p:embed/>
                </p:oleObj>
              </mc:Choice>
              <mc:Fallback>
                <p:oleObj name="Equation" r:id="rId5" imgW="1892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1" y="2322358"/>
                        <a:ext cx="405447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20" y="2811307"/>
            <a:ext cx="3244703" cy="2894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1923" y="2825750"/>
            <a:ext cx="3342066" cy="29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A(3,2) và B(8,12) trình bày các bước vẽ đường thẳng đi từ A đến B</a:t>
            </a:r>
          </a:p>
        </p:txBody>
      </p:sp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188614"/>
              </p:ext>
            </p:extLst>
          </p:nvPr>
        </p:nvGraphicFramePr>
        <p:xfrm>
          <a:off x="4199057" y="1890068"/>
          <a:ext cx="427831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Equation" r:id="rId3" imgW="2044440" imgH="393480" progId="Equation.3">
                  <p:embed/>
                </p:oleObj>
              </mc:Choice>
              <mc:Fallback>
                <p:oleObj name="Equation" r:id="rId3" imgW="2044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057" y="1890068"/>
                        <a:ext cx="4278313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189482"/>
              </p:ext>
            </p:extLst>
          </p:nvPr>
        </p:nvGraphicFramePr>
        <p:xfrm>
          <a:off x="731742" y="2349211"/>
          <a:ext cx="323691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4" name="Equation" r:id="rId5" imgW="1511280" imgH="393480" progId="Equation.3">
                  <p:embed/>
                </p:oleObj>
              </mc:Choice>
              <mc:Fallback>
                <p:oleObj name="Equation" r:id="rId5" imgW="1511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742" y="2349211"/>
                        <a:ext cx="3236912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32"/>
          <p:cNvSpPr txBox="1">
            <a:spLocks noChangeArrowheads="1"/>
          </p:cNvSpPr>
          <p:nvPr/>
        </p:nvSpPr>
        <p:spPr bwMode="auto">
          <a:xfrm>
            <a:off x="823410" y="3080496"/>
            <a:ext cx="13147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y+1= 3 </a:t>
            </a:r>
          </a:p>
        </p:txBody>
      </p:sp>
      <p:sp>
        <p:nvSpPr>
          <p:cNvPr id="58" name="Text Box 33"/>
          <p:cNvSpPr txBox="1">
            <a:spLocks noChangeArrowheads="1"/>
          </p:cNvSpPr>
          <p:nvPr/>
        </p:nvSpPr>
        <p:spPr bwMode="auto">
          <a:xfrm>
            <a:off x="2215538" y="3080496"/>
            <a:ext cx="34499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 m = 3+1/2 = 3.5 (~4)  </a:t>
            </a:r>
          </a:p>
        </p:txBody>
      </p:sp>
      <p:sp>
        <p:nvSpPr>
          <p:cNvPr id="60" name="Text Box 32"/>
          <p:cNvSpPr txBox="1">
            <a:spLocks noChangeArrowheads="1"/>
          </p:cNvSpPr>
          <p:nvPr/>
        </p:nvSpPr>
        <p:spPr bwMode="auto">
          <a:xfrm>
            <a:off x="823410" y="3429858"/>
            <a:ext cx="13147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y+1= 4 </a:t>
            </a:r>
          </a:p>
        </p:txBody>
      </p:sp>
      <p:sp>
        <p:nvSpPr>
          <p:cNvPr id="61" name="Text Box 33"/>
          <p:cNvSpPr txBox="1">
            <a:spLocks noChangeArrowheads="1"/>
          </p:cNvSpPr>
          <p:nvPr/>
        </p:nvSpPr>
        <p:spPr bwMode="auto">
          <a:xfrm>
            <a:off x="2215538" y="3429858"/>
            <a:ext cx="29674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 m = 3.5+1/2 = 4  </a:t>
            </a:r>
          </a:p>
        </p:txBody>
      </p:sp>
      <p:sp>
        <p:nvSpPr>
          <p:cNvPr id="63" name="Text Box 32"/>
          <p:cNvSpPr txBox="1">
            <a:spLocks noChangeArrowheads="1"/>
          </p:cNvSpPr>
          <p:nvPr/>
        </p:nvSpPr>
        <p:spPr bwMode="auto">
          <a:xfrm>
            <a:off x="813967" y="3736114"/>
            <a:ext cx="13324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y+1= 5 </a:t>
            </a:r>
          </a:p>
        </p:txBody>
      </p:sp>
      <p:sp>
        <p:nvSpPr>
          <p:cNvPr id="64" name="Text Box 33"/>
          <p:cNvSpPr txBox="1">
            <a:spLocks noChangeArrowheads="1"/>
          </p:cNvSpPr>
          <p:nvPr/>
        </p:nvSpPr>
        <p:spPr bwMode="auto">
          <a:xfrm>
            <a:off x="2206095" y="3736114"/>
            <a:ext cx="344799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 m = 4+1/2 = 4.5 (~5)  </a:t>
            </a:r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802931" y="4027274"/>
            <a:ext cx="13179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y+1= 6 </a:t>
            </a:r>
          </a:p>
        </p:txBody>
      </p:sp>
      <p:sp>
        <p:nvSpPr>
          <p:cNvPr id="67" name="Text Box 33"/>
          <p:cNvSpPr txBox="1">
            <a:spLocks noChangeArrowheads="1"/>
          </p:cNvSpPr>
          <p:nvPr/>
        </p:nvSpPr>
        <p:spPr bwMode="auto">
          <a:xfrm>
            <a:off x="2195059" y="4027274"/>
            <a:ext cx="29013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x+ 1 / m = 4.5+1/2 = 5  </a:t>
            </a:r>
          </a:p>
        </p:txBody>
      </p:sp>
      <p:sp>
        <p:nvSpPr>
          <p:cNvPr id="74" name="Text Box 32"/>
          <p:cNvSpPr txBox="1">
            <a:spLocks noChangeArrowheads="1"/>
          </p:cNvSpPr>
          <p:nvPr/>
        </p:nvSpPr>
        <p:spPr bwMode="auto">
          <a:xfrm>
            <a:off x="802931" y="4305339"/>
            <a:ext cx="13179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 = y+1= 7 </a:t>
            </a:r>
          </a:p>
        </p:txBody>
      </p:sp>
      <p:sp>
        <p:nvSpPr>
          <p:cNvPr id="75" name="Text Box 33"/>
          <p:cNvSpPr txBox="1">
            <a:spLocks noChangeArrowheads="1"/>
          </p:cNvSpPr>
          <p:nvPr/>
        </p:nvSpPr>
        <p:spPr bwMode="auto">
          <a:xfrm>
            <a:off x="2195059" y="4305339"/>
            <a:ext cx="35471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 m = 5+1/2 = 5.5 (~6)  </a:t>
            </a:r>
          </a:p>
        </p:txBody>
      </p:sp>
      <p:sp>
        <p:nvSpPr>
          <p:cNvPr id="77" name="Text Box 32"/>
          <p:cNvSpPr txBox="1">
            <a:spLocks noChangeArrowheads="1"/>
          </p:cNvSpPr>
          <p:nvPr/>
        </p:nvSpPr>
        <p:spPr bwMode="auto">
          <a:xfrm>
            <a:off x="802931" y="4596499"/>
            <a:ext cx="12538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y= y+1= 8 </a:t>
            </a:r>
          </a:p>
        </p:txBody>
      </p:sp>
      <p:sp>
        <p:nvSpPr>
          <p:cNvPr id="78" name="Text Box 33"/>
          <p:cNvSpPr txBox="1">
            <a:spLocks noChangeArrowheads="1"/>
          </p:cNvSpPr>
          <p:nvPr/>
        </p:nvSpPr>
        <p:spPr bwMode="auto">
          <a:xfrm>
            <a:off x="2195059" y="4596499"/>
            <a:ext cx="30155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/m = 6.5+1/2 = 6  </a:t>
            </a:r>
          </a:p>
        </p:txBody>
      </p:sp>
      <p:sp>
        <p:nvSpPr>
          <p:cNvPr id="80" name="Text Box 32"/>
          <p:cNvSpPr txBox="1">
            <a:spLocks noChangeArrowheads="1"/>
          </p:cNvSpPr>
          <p:nvPr/>
        </p:nvSpPr>
        <p:spPr bwMode="auto">
          <a:xfrm>
            <a:off x="799580" y="4874564"/>
            <a:ext cx="12538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y= y+1= 9 </a:t>
            </a:r>
          </a:p>
        </p:txBody>
      </p:sp>
      <p:sp>
        <p:nvSpPr>
          <p:cNvPr id="81" name="Text Box 33"/>
          <p:cNvSpPr txBox="1">
            <a:spLocks noChangeArrowheads="1"/>
          </p:cNvSpPr>
          <p:nvPr/>
        </p:nvSpPr>
        <p:spPr bwMode="auto">
          <a:xfrm>
            <a:off x="2146383" y="4887659"/>
            <a:ext cx="3370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/m = 6+1/2 = 6.5 (~7)  </a:t>
            </a:r>
          </a:p>
        </p:txBody>
      </p:sp>
      <p:sp>
        <p:nvSpPr>
          <p:cNvPr id="82" name="Text Box 32"/>
          <p:cNvSpPr txBox="1">
            <a:spLocks noChangeArrowheads="1"/>
          </p:cNvSpPr>
          <p:nvPr/>
        </p:nvSpPr>
        <p:spPr bwMode="auto">
          <a:xfrm>
            <a:off x="789774" y="5165724"/>
            <a:ext cx="13660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y= y+1= 10 </a:t>
            </a:r>
          </a:p>
        </p:txBody>
      </p:sp>
      <p:sp>
        <p:nvSpPr>
          <p:cNvPr id="83" name="Text Box 33"/>
          <p:cNvSpPr txBox="1">
            <a:spLocks noChangeArrowheads="1"/>
          </p:cNvSpPr>
          <p:nvPr/>
        </p:nvSpPr>
        <p:spPr bwMode="auto">
          <a:xfrm>
            <a:off x="2136577" y="5178819"/>
            <a:ext cx="27751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/m = 6.5+1/2 = 7</a:t>
            </a:r>
          </a:p>
        </p:txBody>
      </p:sp>
      <p:sp>
        <p:nvSpPr>
          <p:cNvPr id="84" name="Text Box 32"/>
          <p:cNvSpPr txBox="1">
            <a:spLocks noChangeArrowheads="1"/>
          </p:cNvSpPr>
          <p:nvPr/>
        </p:nvSpPr>
        <p:spPr bwMode="auto">
          <a:xfrm>
            <a:off x="789774" y="5461667"/>
            <a:ext cx="13660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y= y+1= 11 </a:t>
            </a:r>
          </a:p>
        </p:txBody>
      </p:sp>
      <p:sp>
        <p:nvSpPr>
          <p:cNvPr id="85" name="Text Box 33"/>
          <p:cNvSpPr txBox="1">
            <a:spLocks noChangeArrowheads="1"/>
          </p:cNvSpPr>
          <p:nvPr/>
        </p:nvSpPr>
        <p:spPr bwMode="auto">
          <a:xfrm>
            <a:off x="2136577" y="5474762"/>
            <a:ext cx="32426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/m = 7+1/2 = 7.5 (~8)</a:t>
            </a:r>
          </a:p>
        </p:txBody>
      </p:sp>
      <p:sp>
        <p:nvSpPr>
          <p:cNvPr id="86" name="Text Box 32"/>
          <p:cNvSpPr txBox="1">
            <a:spLocks noChangeArrowheads="1"/>
          </p:cNvSpPr>
          <p:nvPr/>
        </p:nvSpPr>
        <p:spPr bwMode="auto">
          <a:xfrm>
            <a:off x="774118" y="5757812"/>
            <a:ext cx="13660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y= y+1= 12 </a:t>
            </a:r>
          </a:p>
        </p:txBody>
      </p:sp>
      <p:sp>
        <p:nvSpPr>
          <p:cNvPr id="87" name="Text Box 33"/>
          <p:cNvSpPr txBox="1">
            <a:spLocks noChangeArrowheads="1"/>
          </p:cNvSpPr>
          <p:nvPr/>
        </p:nvSpPr>
        <p:spPr bwMode="auto">
          <a:xfrm>
            <a:off x="2120921" y="5770907"/>
            <a:ext cx="27601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ahoma" panose="020B0604030504040204" pitchFamily="34" charset="0"/>
              </a:rPr>
              <a:t>x = x + 1 /m = 7.5+1/2 = 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2163" y="2769898"/>
            <a:ext cx="3790414" cy="32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0" grpId="0"/>
      <p:bldP spid="61" grpId="0"/>
      <p:bldP spid="63" grpId="0"/>
      <p:bldP spid="64" grpId="0"/>
      <p:bldP spid="66" grpId="0"/>
      <p:bldP spid="67" grpId="0"/>
      <p:bldP spid="74" grpId="0"/>
      <p:bldP spid="75" grpId="0"/>
      <p:bldP spid="77" grpId="0"/>
      <p:bldP spid="78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A(8,12) và B(3,2) trình bày các bước vẽ đường thẳng đi từ A đến B</a:t>
            </a:r>
          </a:p>
        </p:txBody>
      </p:sp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81771"/>
              </p:ext>
            </p:extLst>
          </p:nvPr>
        </p:nvGraphicFramePr>
        <p:xfrm>
          <a:off x="6584950" y="2003425"/>
          <a:ext cx="50736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" name="Equation" r:id="rId3" imgW="2425680" imgH="393480" progId="Equation.3">
                  <p:embed/>
                </p:oleObj>
              </mc:Choice>
              <mc:Fallback>
                <p:oleObj name="Equation" r:id="rId3" imgW="2425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2003425"/>
                        <a:ext cx="507365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313331"/>
              </p:ext>
            </p:extLst>
          </p:nvPr>
        </p:nvGraphicFramePr>
        <p:xfrm>
          <a:off x="2299684" y="1976414"/>
          <a:ext cx="40544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" name="Equation" r:id="rId5" imgW="1892160" imgH="393480" progId="Equation.3">
                  <p:embed/>
                </p:oleObj>
              </mc:Choice>
              <mc:Fallback>
                <p:oleObj name="Equation" r:id="rId5" imgW="1892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684" y="1976414"/>
                        <a:ext cx="40544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164" y="2796754"/>
            <a:ext cx="3489040" cy="3111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5690" y="2796754"/>
            <a:ext cx="3663910" cy="31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A(2,8) và B(12,3) trình bày các bước vẽ đường thẳng đi từ A đến B</a:t>
            </a:r>
          </a:p>
        </p:txBody>
      </p:sp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673762"/>
              </p:ext>
            </p:extLst>
          </p:nvPr>
        </p:nvGraphicFramePr>
        <p:xfrm>
          <a:off x="6175375" y="2003425"/>
          <a:ext cx="58959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2" name="Equation" r:id="rId3" imgW="2819160" imgH="393480" progId="Equation.3">
                  <p:embed/>
                </p:oleObj>
              </mc:Choice>
              <mc:Fallback>
                <p:oleObj name="Equation" r:id="rId3" imgW="2819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75" y="2003425"/>
                        <a:ext cx="589597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858192"/>
              </p:ext>
            </p:extLst>
          </p:nvPr>
        </p:nvGraphicFramePr>
        <p:xfrm>
          <a:off x="965200" y="2322513"/>
          <a:ext cx="3836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3" name="Equation" r:id="rId5" imgW="1790640" imgH="228600" progId="Equation.3">
                  <p:embed/>
                </p:oleObj>
              </mc:Choice>
              <mc:Fallback>
                <p:oleObj name="Equation" r:id="rId5" imgW="1790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2322513"/>
                        <a:ext cx="383698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2825749"/>
            <a:ext cx="2991381" cy="3124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478" y="2825748"/>
            <a:ext cx="3639969" cy="31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3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b="1"/>
              <a:t>2.1. Giới thiệu </a:t>
            </a:r>
            <a:r>
              <a:rPr lang="en-US" b="1" cap="none"/>
              <a:t>(tt)</a:t>
            </a:r>
            <a:endParaRPr lang="en-US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436" y="1600980"/>
            <a:ext cx="8052837" cy="2478382"/>
          </a:xfrm>
        </p:spPr>
        <p:txBody>
          <a:bodyPr>
            <a:norm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vi-VN"/>
              <a:t>Với các ảnh được mô tả bằng các đối tượng hình học cơ sở, cần có một</a:t>
            </a:r>
            <a:r>
              <a:rPr lang="en-US"/>
              <a:t> </a:t>
            </a:r>
            <a:r>
              <a:rPr lang="vi-VN"/>
              <a:t>quá trình chuyển các đối tượng này về dạng ma trận các pixel trước. Quá trình này</a:t>
            </a:r>
            <a:r>
              <a:rPr lang="en-US"/>
              <a:t> </a:t>
            </a:r>
            <a:r>
              <a:rPr lang="vi-VN"/>
              <a:t>còn được gọi là quá trình chuyển đổi bằng dòng quét.</a:t>
            </a:r>
            <a:endParaRPr lang="en-US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9197546" y="1738573"/>
            <a:ext cx="2804243" cy="20748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9540257" y="1905001"/>
            <a:ext cx="0" cy="1828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9966655" y="1905001"/>
            <a:ext cx="0" cy="1828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0386418" y="1905001"/>
            <a:ext cx="0" cy="1828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10839162" y="1905001"/>
            <a:ext cx="0" cy="1828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289824" y="1905001"/>
            <a:ext cx="0" cy="1828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1728447" y="1905001"/>
            <a:ext cx="0" cy="1828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9343692" y="1962247"/>
            <a:ext cx="256032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9343692" y="2546447"/>
            <a:ext cx="256032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9343692" y="3117947"/>
            <a:ext cx="256032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9337342" y="3664049"/>
            <a:ext cx="256032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9425957" y="1833162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842278" y="1833162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265828" y="1847947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736234" y="1812309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1166805" y="1833162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1611988" y="1812309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9445290" y="2402956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9892632" y="2402956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265828" y="2402956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0736234" y="2419447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1183576" y="2394049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1610001" y="2419446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445474" y="2973702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9852355" y="2973702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305867" y="2949057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736234" y="2949057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1166601" y="2949057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1614147" y="2965547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9445290" y="3520269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9878259" y="3520269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0278754" y="3508044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0736234" y="3507948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1166746" y="3498946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1611988" y="3522923"/>
            <a:ext cx="228600" cy="22860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endCxn id="106" idx="5"/>
          </p:cNvCxnSpPr>
          <p:nvPr/>
        </p:nvCxnSpPr>
        <p:spPr>
          <a:xfrm flipV="1">
            <a:off x="9343692" y="2007431"/>
            <a:ext cx="2463418" cy="16654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 txBox="1">
            <a:spLocks/>
          </p:cNvSpPr>
          <p:nvPr/>
        </p:nvSpPr>
        <p:spPr>
          <a:xfrm>
            <a:off x="1121249" y="4074995"/>
            <a:ext cx="10782763" cy="1911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vi-VN"/>
              <a:t>Đối tượng đồ họa cơ sở đơn giản nhất là điểm và đoạn thẳng, ngoài ra còn</a:t>
            </a:r>
            <a:r>
              <a:rPr lang="en-US"/>
              <a:t> </a:t>
            </a:r>
            <a:r>
              <a:rPr lang="vi-VN"/>
              <a:t>có đường tròn, và các đường conics, mặt bậc hai, các mặt và đường splines, các</a:t>
            </a:r>
            <a:r>
              <a:rPr lang="en-US"/>
              <a:t> </a:t>
            </a:r>
            <a:r>
              <a:rPr lang="vi-VN"/>
              <a:t>vùng tô đa giác, chuỗi kí tự</a:t>
            </a:r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0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0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A(12,3) và B(2,8) trình bày các bước vẽ đường thẳng đi từ A đến B</a:t>
            </a:r>
          </a:p>
        </p:txBody>
      </p:sp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148159"/>
              </p:ext>
            </p:extLst>
          </p:nvPr>
        </p:nvGraphicFramePr>
        <p:xfrm>
          <a:off x="6110288" y="2003425"/>
          <a:ext cx="602773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8" name="Equation" r:id="rId3" imgW="2882880" imgH="393480" progId="Equation.3">
                  <p:embed/>
                </p:oleObj>
              </mc:Choice>
              <mc:Fallback>
                <p:oleObj name="Equation" r:id="rId3" imgW="2882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2003425"/>
                        <a:ext cx="6027737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49429"/>
              </p:ext>
            </p:extLst>
          </p:nvPr>
        </p:nvGraphicFramePr>
        <p:xfrm>
          <a:off x="855663" y="2322513"/>
          <a:ext cx="40560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Equation" r:id="rId5" imgW="1892160" imgH="228600" progId="Equation.3">
                  <p:embed/>
                </p:oleObj>
              </mc:Choice>
              <mc:Fallback>
                <p:oleObj name="Equation" r:id="rId5" imgW="1892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2322513"/>
                        <a:ext cx="40560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993" y="2825746"/>
            <a:ext cx="3715514" cy="3227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32" y="2801300"/>
            <a:ext cx="3002567" cy="31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A(3,12) và B(8,2) trình bày các bước vẽ đường thẳng đi từ A đến B</a:t>
            </a:r>
          </a:p>
        </p:txBody>
      </p:sp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78040"/>
              </p:ext>
            </p:extLst>
          </p:nvPr>
        </p:nvGraphicFramePr>
        <p:xfrm>
          <a:off x="6489186" y="1976414"/>
          <a:ext cx="542131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4" name="Equation" r:id="rId3" imgW="2590560" imgH="393480" progId="Equation.3">
                  <p:embed/>
                </p:oleObj>
              </mc:Choice>
              <mc:Fallback>
                <p:oleObj name="Equation" r:id="rId3" imgW="2590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9186" y="1976414"/>
                        <a:ext cx="542131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721497"/>
              </p:ext>
            </p:extLst>
          </p:nvPr>
        </p:nvGraphicFramePr>
        <p:xfrm>
          <a:off x="2299684" y="1976414"/>
          <a:ext cx="40544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5" name="Equation" r:id="rId5" imgW="1892160" imgH="393480" progId="Equation.3">
                  <p:embed/>
                </p:oleObj>
              </mc:Choice>
              <mc:Fallback>
                <p:oleObj name="Equation" r:id="rId5" imgW="1892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684" y="1976414"/>
                        <a:ext cx="40544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969" y="2825750"/>
            <a:ext cx="3678606" cy="3195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521" y="2773195"/>
            <a:ext cx="3109632" cy="32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7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A(8,2) và B(3,12) trình bày các bước vẽ đường thẳng đi từ A đến B</a:t>
            </a:r>
          </a:p>
        </p:txBody>
      </p:sp>
      <p:graphicFrame>
        <p:nvGraphicFramePr>
          <p:cNvPr id="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96364"/>
              </p:ext>
            </p:extLst>
          </p:nvPr>
        </p:nvGraphicFramePr>
        <p:xfrm>
          <a:off x="6478588" y="2003425"/>
          <a:ext cx="52879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8" name="Equation" r:id="rId3" imgW="2527200" imgH="393480" progId="Equation.3">
                  <p:embed/>
                </p:oleObj>
              </mc:Choice>
              <mc:Fallback>
                <p:oleObj name="Equation" r:id="rId3" imgW="2527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8588" y="2003425"/>
                        <a:ext cx="528796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088831"/>
              </p:ext>
            </p:extLst>
          </p:nvPr>
        </p:nvGraphicFramePr>
        <p:xfrm>
          <a:off x="2776538" y="1976438"/>
          <a:ext cx="31019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9" name="Equation" r:id="rId5" imgW="1447560" imgH="393480" progId="Equation.3">
                  <p:embed/>
                </p:oleObj>
              </mc:Choice>
              <mc:Fallback>
                <p:oleObj name="Equation" r:id="rId5" imgW="1447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538" y="1976438"/>
                        <a:ext cx="31019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80" y="2657771"/>
            <a:ext cx="3176875" cy="3318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479" y="2940496"/>
            <a:ext cx="3561242" cy="30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3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4363" y="804519"/>
            <a:ext cx="9603275" cy="637915"/>
          </a:xfrm>
        </p:spPr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73449"/>
            <a:ext cx="10894437" cy="4057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Tóm lại, thuật toán DDA được mô tả theo 8 trường hợp như sau: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(xa&lt;xb;ya&lt;yb;dy&lt;dx): 0&lt;m&lt;1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(xa&gt;xb;ya&gt;yb;|dy|&lt;|dx|): 0&lt;|m|&lt;1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(xa&lt;xb;ya&lt;yb;dy&gt;dx): m&gt;1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(xa&gt;xb;ya&gt;yb;|dy|&gt;|dx|): |m|&gt;1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(xa&lt;xb;ya&gt;yb;|dx|&lt;dy): 0&lt;|m|&lt;1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(xa&gt;xb;ya&lt;yb;dx&gt;|dy|): 0&lt;|m|&lt;1 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(xa&lt;xb;ya&gt;yb;dy&lt;|dx|): |m|&gt;1 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(xa&gt;xb;ya&lt;yb;dy&gt;|dx|): |m|&gt;1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n-US" sz="2400" cap="none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8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763732"/>
              </p:ext>
            </p:extLst>
          </p:nvPr>
        </p:nvGraphicFramePr>
        <p:xfrm>
          <a:off x="5716743" y="2049597"/>
          <a:ext cx="31289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0" name="Equation" r:id="rId3" imgW="1460160" imgH="228600" progId="Equation.3">
                  <p:embed/>
                </p:oleObj>
              </mc:Choice>
              <mc:Fallback>
                <p:oleObj name="Equation" r:id="rId3" imgW="1460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743" y="2049597"/>
                        <a:ext cx="31289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426180"/>
              </p:ext>
            </p:extLst>
          </p:nvPr>
        </p:nvGraphicFramePr>
        <p:xfrm>
          <a:off x="8779396" y="2360545"/>
          <a:ext cx="31289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1" name="Equation" r:id="rId5" imgW="1460160" imgH="228600" progId="Equation.3">
                  <p:embed/>
                </p:oleObj>
              </mc:Choice>
              <mc:Fallback>
                <p:oleObj name="Equation" r:id="rId5" imgW="1460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9396" y="2360545"/>
                        <a:ext cx="31289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118174"/>
              </p:ext>
            </p:extLst>
          </p:nvPr>
        </p:nvGraphicFramePr>
        <p:xfrm>
          <a:off x="5662768" y="2701560"/>
          <a:ext cx="3182938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2" name="Equation" r:id="rId7" imgW="1485720" imgH="393480" progId="Equation.3">
                  <p:embed/>
                </p:oleObj>
              </mc:Choice>
              <mc:Fallback>
                <p:oleObj name="Equation" r:id="rId7" imgW="1485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2768" y="2701560"/>
                        <a:ext cx="3182938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42007"/>
              </p:ext>
            </p:extLst>
          </p:nvPr>
        </p:nvGraphicFramePr>
        <p:xfrm>
          <a:off x="8779396" y="3042829"/>
          <a:ext cx="3182938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3" name="Equation" r:id="rId9" imgW="1485720" imgH="393480" progId="Equation.3">
                  <p:embed/>
                </p:oleObj>
              </mc:Choice>
              <mc:Fallback>
                <p:oleObj name="Equation" r:id="rId9" imgW="1485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9396" y="3042829"/>
                        <a:ext cx="3182938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940110"/>
              </p:ext>
            </p:extLst>
          </p:nvPr>
        </p:nvGraphicFramePr>
        <p:xfrm>
          <a:off x="5650433" y="3863605"/>
          <a:ext cx="31289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4" name="Equation" r:id="rId11" imgW="1460160" imgH="228600" progId="Equation.3">
                  <p:embed/>
                </p:oleObj>
              </mc:Choice>
              <mc:Fallback>
                <p:oleObj name="Equation" r:id="rId11" imgW="1460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0433" y="3863605"/>
                        <a:ext cx="31289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735319"/>
              </p:ext>
            </p:extLst>
          </p:nvPr>
        </p:nvGraphicFramePr>
        <p:xfrm>
          <a:off x="8845706" y="4205986"/>
          <a:ext cx="31289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" name="Equation" r:id="rId12" imgW="1460160" imgH="228600" progId="Equation.3">
                  <p:embed/>
                </p:oleObj>
              </mc:Choice>
              <mc:Fallback>
                <p:oleObj name="Equation" r:id="rId12" imgW="1460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5706" y="4205986"/>
                        <a:ext cx="31289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41119"/>
              </p:ext>
            </p:extLst>
          </p:nvPr>
        </p:nvGraphicFramePr>
        <p:xfrm>
          <a:off x="5650432" y="4470287"/>
          <a:ext cx="3182938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6" name="Equation" r:id="rId13" imgW="1485720" imgH="393480" progId="Equation.3">
                  <p:embed/>
                </p:oleObj>
              </mc:Choice>
              <mc:Fallback>
                <p:oleObj name="Equation" r:id="rId13" imgW="1485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0432" y="4470287"/>
                        <a:ext cx="3182938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037475"/>
              </p:ext>
            </p:extLst>
          </p:nvPr>
        </p:nvGraphicFramePr>
        <p:xfrm>
          <a:off x="9009062" y="4803609"/>
          <a:ext cx="3182938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7" name="Equation" r:id="rId14" imgW="1485720" imgH="393480" progId="Equation.3">
                  <p:embed/>
                </p:oleObj>
              </mc:Choice>
              <mc:Fallback>
                <p:oleObj name="Equation" r:id="rId14" imgW="1485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9062" y="4803609"/>
                        <a:ext cx="3182938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97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7" name="Straight Arrow Connector 1086"/>
          <p:cNvCxnSpPr/>
          <p:nvPr/>
        </p:nvCxnSpPr>
        <p:spPr>
          <a:xfrm>
            <a:off x="9606719" y="1956233"/>
            <a:ext cx="0" cy="2743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9587148" y="3272321"/>
            <a:ext cx="0" cy="2743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600536"/>
            <a:ext cx="9767336" cy="4016768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2.2.3. </a:t>
            </a:r>
            <a:r>
              <a:rPr lang="vi-VN" sz="2200" b="1"/>
              <a:t>Các giải thuật xây dựng thực thể cơ sở</a:t>
            </a:r>
            <a:r>
              <a:rPr lang="en-US" sz="2200" b="1"/>
              <a:t> (tt)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Thuật toán DDA (Digital Differential Analizer) (tt)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69837" y="2649771"/>
            <a:ext cx="3568700" cy="37856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#define Round(a) int(a+0.5)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int Color = GREEN;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void LineDDA(int x1, int y1, int x2, int y2)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{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int x = x1;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float y = y1;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float m = float(y2-y1)/(x2-x1);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putpixel(x, Round(y), Color);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for(int i=x1; i&lt;x2; i++)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{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x++;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y+=m;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putpixel(x,Round(y),Color);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}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} // LineDDA</a:t>
            </a:r>
          </a:p>
        </p:txBody>
      </p:sp>
      <p:pic>
        <p:nvPicPr>
          <p:cNvPr id="1080" name="Picture 10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50" y="1481631"/>
            <a:ext cx="1372950" cy="609120"/>
          </a:xfrm>
          <a:prstGeom prst="rect">
            <a:avLst/>
          </a:prstGeom>
        </p:spPr>
      </p:pic>
      <p:pic>
        <p:nvPicPr>
          <p:cNvPr id="1082" name="Picture 10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450" y="3458519"/>
            <a:ext cx="1258538" cy="1256310"/>
          </a:xfrm>
          <a:prstGeom prst="rect">
            <a:avLst/>
          </a:prstGeom>
        </p:spPr>
      </p:pic>
      <p:pic>
        <p:nvPicPr>
          <p:cNvPr id="1084" name="Picture 10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921" y="4745909"/>
            <a:ext cx="2745900" cy="1256310"/>
          </a:xfrm>
          <a:prstGeom prst="rect">
            <a:avLst/>
          </a:prstGeom>
        </p:spPr>
      </p:pic>
      <p:pic>
        <p:nvPicPr>
          <p:cNvPr id="1085" name="Picture 10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673" y="6108761"/>
            <a:ext cx="1372950" cy="609120"/>
          </a:xfrm>
          <a:prstGeom prst="rect">
            <a:avLst/>
          </a:prstGeom>
        </p:spPr>
      </p:pic>
      <p:cxnSp>
        <p:nvCxnSpPr>
          <p:cNvPr id="107" name="Straight Arrow Connector 106"/>
          <p:cNvCxnSpPr/>
          <p:nvPr/>
        </p:nvCxnSpPr>
        <p:spPr>
          <a:xfrm>
            <a:off x="9606719" y="4471589"/>
            <a:ext cx="0" cy="2743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3" name="Elbow Connector 1092"/>
          <p:cNvCxnSpPr>
            <a:stCxn id="1082" idx="3"/>
            <a:endCxn id="1085" idx="3"/>
          </p:cNvCxnSpPr>
          <p:nvPr/>
        </p:nvCxnSpPr>
        <p:spPr>
          <a:xfrm>
            <a:off x="10235988" y="4086674"/>
            <a:ext cx="37635" cy="2326647"/>
          </a:xfrm>
          <a:prstGeom prst="bentConnector3">
            <a:avLst>
              <a:gd name="adj1" fmla="val 205722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98" name="Picture 10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239" y="3650241"/>
            <a:ext cx="622913" cy="571050"/>
          </a:xfrm>
          <a:prstGeom prst="rect">
            <a:avLst/>
          </a:prstGeom>
        </p:spPr>
      </p:pic>
      <p:pic>
        <p:nvPicPr>
          <p:cNvPr id="1099" name="Picture 10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8158" y="4353842"/>
            <a:ext cx="673763" cy="571050"/>
          </a:xfrm>
          <a:prstGeom prst="rect">
            <a:avLst/>
          </a:prstGeom>
        </p:spPr>
      </p:pic>
      <p:cxnSp>
        <p:nvCxnSpPr>
          <p:cNvPr id="1103" name="Elbow Connector 1102"/>
          <p:cNvCxnSpPr>
            <a:stCxn id="1084" idx="1"/>
            <a:endCxn id="1082" idx="1"/>
          </p:cNvCxnSpPr>
          <p:nvPr/>
        </p:nvCxnSpPr>
        <p:spPr>
          <a:xfrm rot="10800000" flipH="1">
            <a:off x="8093920" y="4086674"/>
            <a:ext cx="883529" cy="1287390"/>
          </a:xfrm>
          <a:prstGeom prst="bentConnector3">
            <a:avLst>
              <a:gd name="adj1" fmla="val -2587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1738" y="2171129"/>
            <a:ext cx="2745900" cy="12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600536"/>
            <a:ext cx="9767336" cy="2255847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2.2.3. </a:t>
            </a:r>
            <a:r>
              <a:rPr lang="vi-VN" sz="2200" b="1"/>
              <a:t>Các giải thuật xây dựng thực thể cơ sở</a:t>
            </a:r>
            <a:r>
              <a:rPr lang="en-US" sz="2200" b="1"/>
              <a:t> (tt)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Thuật toán DDA (Digital Differential Analizer)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Open Source: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b="1"/>
              <a:t> </a:t>
            </a:r>
            <a:r>
              <a:rPr lang="en-US" sz="2000">
                <a:hlinkClick r:id="rId2"/>
              </a:rPr>
              <a:t>https://github.com/thinhdoanvu/ComputerGraphics/tree/master/Coding/LineAlgorithm</a:t>
            </a:r>
            <a:endParaRPr lang="en-US" sz="2200" b="1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51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62" y="1574354"/>
            <a:ext cx="10580137" cy="4343846"/>
          </a:xfrm>
        </p:spPr>
        <p:txBody>
          <a:bodyPr>
            <a:noAutofit/>
          </a:bodyPr>
          <a:lstStyle/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en-US" sz="1800" b="1"/>
              <a:t>2.2.3. </a:t>
            </a:r>
            <a:r>
              <a:rPr lang="vi-VN" sz="1800" b="1"/>
              <a:t>Các giải thuật xây dựng thực thể cơ sở</a:t>
            </a:r>
            <a:r>
              <a:rPr lang="en-US" sz="1800" b="1"/>
              <a:t> (tt)</a:t>
            </a:r>
          </a:p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en-US" sz="1800" b="1"/>
              <a:t>Giải thuật Bresenham</a:t>
            </a:r>
          </a:p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vi-VN" sz="1800"/>
              <a:t>Jack Elton Bresenham (</a:t>
            </a:r>
            <a:r>
              <a:rPr lang="en-US" sz="1800"/>
              <a:t>1</a:t>
            </a:r>
            <a:r>
              <a:rPr lang="vi-VN" sz="1800"/>
              <a:t>1</a:t>
            </a:r>
            <a:r>
              <a:rPr lang="en-US" sz="1800"/>
              <a:t>/</a:t>
            </a:r>
            <a:r>
              <a:rPr lang="vi-VN" sz="1800"/>
              <a:t>10</a:t>
            </a:r>
            <a:r>
              <a:rPr lang="en-US" sz="1800"/>
              <a:t>/</a:t>
            </a:r>
            <a:r>
              <a:rPr lang="vi-VN" sz="1800"/>
              <a:t>1937, Clovis, New Mexico, Hoa Kỳ) là cựu giáo sư khoa học máy tính.</a:t>
            </a:r>
            <a:r>
              <a:rPr lang="en-US" sz="1800"/>
              <a:t> Ông từng</a:t>
            </a:r>
            <a:r>
              <a:rPr lang="vi-VN" sz="1800"/>
              <a:t> làm việc trong phòng thí nghiệm tính toán tại phòng thí nghiệm phát triển San Jose của IBM. </a:t>
            </a:r>
            <a:r>
              <a:rPr lang="en-US" sz="1800"/>
              <a:t>Thuật toán được sử dụng cho </a:t>
            </a:r>
            <a:r>
              <a:rPr lang="vi-VN" sz="1800"/>
              <a:t>máy vẽ Calcomp </a:t>
            </a:r>
            <a:r>
              <a:rPr lang="en-US" sz="1800"/>
              <a:t>kết nối với</a:t>
            </a:r>
            <a:r>
              <a:rPr lang="vi-VN" sz="1800"/>
              <a:t> IBM 1401 thông qua bảng điều khiển máy </a:t>
            </a:r>
            <a:r>
              <a:rPr lang="en-US" sz="1800"/>
              <a:t>của </a:t>
            </a:r>
            <a:r>
              <a:rPr lang="vi-VN" sz="1800"/>
              <a:t>đánh chữ 1407</a:t>
            </a:r>
            <a:r>
              <a:rPr lang="en-US" sz="1800"/>
              <a:t> v</a:t>
            </a:r>
            <a:r>
              <a:rPr lang="vi-VN" sz="1800"/>
              <a:t>ào năm 1962. Thuật toán của </a:t>
            </a:r>
            <a:r>
              <a:rPr lang="en-US" sz="1800"/>
              <a:t>ông </a:t>
            </a:r>
            <a:r>
              <a:rPr lang="vi-VN" sz="1800"/>
              <a:t>sau đó đã được mở rộng để </a:t>
            </a:r>
            <a:r>
              <a:rPr lang="en-US" sz="1800"/>
              <a:t>xây dựng đường</a:t>
            </a:r>
            <a:r>
              <a:rPr lang="vi-VN" sz="1800"/>
              <a:t> tròn </a:t>
            </a:r>
            <a:r>
              <a:rPr lang="en-US" sz="1800"/>
              <a:t>(Bresenham's midpoint circle algorithm). </a:t>
            </a:r>
            <a:r>
              <a:rPr lang="vi-VN" sz="1800"/>
              <a:t>Thuật toán Bresenham sử dụng</a:t>
            </a:r>
            <a:r>
              <a:rPr lang="en-US" sz="1800"/>
              <a:t> hầu hết</a:t>
            </a:r>
            <a:r>
              <a:rPr lang="vi-VN" sz="1800"/>
              <a:t> trong </a:t>
            </a:r>
            <a:r>
              <a:rPr lang="en-US" sz="1800"/>
              <a:t>sản phẩm </a:t>
            </a:r>
            <a:r>
              <a:rPr lang="vi-VN" sz="1800"/>
              <a:t>phần cứng như máy vẽ và trong chip đồ họa của card đồ họa hiện đại</a:t>
            </a:r>
            <a:r>
              <a:rPr lang="en-US" sz="1800"/>
              <a:t> và</a:t>
            </a:r>
            <a:r>
              <a:rPr lang="vi-VN" sz="1800"/>
              <a:t> trong nhiều thư viện phần mềm</a:t>
            </a:r>
            <a:r>
              <a:rPr lang="en-US" sz="1800"/>
              <a:t> </a:t>
            </a:r>
            <a:r>
              <a:rPr lang="vi-VN" sz="1800"/>
              <a:t>đồ họa.</a:t>
            </a:r>
            <a:endParaRPr lang="en-US" sz="18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2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4" y="1853754"/>
            <a:ext cx="9767336" cy="4016768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en-US" b="1"/>
              <a:t>2.2.3. </a:t>
            </a:r>
            <a:r>
              <a:rPr lang="vi-VN" b="1"/>
              <a:t>Các giải thuật xây dựng thực thể cơ sở</a:t>
            </a:r>
            <a:r>
              <a:rPr lang="en-US" b="1"/>
              <a:t> (tt)</a:t>
            </a:r>
          </a:p>
          <a:p>
            <a:pPr lvl="0" algn="just"/>
            <a:r>
              <a:rPr lang="en-US" b="1"/>
              <a:t>Giải thuật Bresenham (tt)</a:t>
            </a:r>
          </a:p>
          <a:p>
            <a:pPr lvl="0" algn="just"/>
            <a:r>
              <a:rPr lang="vi-VN"/>
              <a:t>Thuật toán Bresenham đưa ra cách chọn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 là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hay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/>
              <a:t>+1 theo một hướng</a:t>
            </a:r>
            <a:r>
              <a:rPr lang="en-US"/>
              <a:t> </a:t>
            </a:r>
            <a:r>
              <a:rPr lang="vi-VN"/>
              <a:t>khác sao cho có thể tối ưu hóa về mặt tốc độ so với thuật toán DDA. Vấn đề mấu</a:t>
            </a:r>
            <a:r>
              <a:rPr lang="en-US"/>
              <a:t> </a:t>
            </a:r>
            <a:r>
              <a:rPr lang="vi-VN"/>
              <a:t>chốt ở đây là làm thế nào để hạn chế tối đa các phép toán trên số thực</a:t>
            </a:r>
            <a:r>
              <a:rPr lang="en-US"/>
              <a:t>.</a:t>
            </a:r>
          </a:p>
          <a:p>
            <a:pPr lvl="0"/>
            <a:r>
              <a:rPr lang="en-US"/>
              <a:t>Gọi P (</a:t>
            </a:r>
            <a:r>
              <a:rPr lang="en-US" i="1"/>
              <a:t>x</a:t>
            </a:r>
            <a:r>
              <a:rPr lang="en-US" i="1" baseline="-25000"/>
              <a:t>i</a:t>
            </a:r>
            <a:r>
              <a:rPr lang="en-US"/>
              <a:t>+1, </a:t>
            </a:r>
            <a:r>
              <a:rPr lang="en-US" i="1"/>
              <a:t>y</a:t>
            </a:r>
            <a:r>
              <a:rPr lang="en-US"/>
              <a:t>) là điểm thuộc đoạn thẳng. </a:t>
            </a:r>
          </a:p>
          <a:p>
            <a:pPr lvl="0"/>
            <a:r>
              <a:rPr lang="en-US"/>
              <a:t>Ta có: </a:t>
            </a:r>
            <a:r>
              <a:rPr lang="en-US" i="1"/>
              <a:t>y </a:t>
            </a:r>
            <a:r>
              <a:rPr lang="en-US"/>
              <a:t>= </a:t>
            </a:r>
            <a:r>
              <a:rPr lang="en-US" i="1"/>
              <a:t>m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 i="1" baseline="-25000"/>
              <a:t>i</a:t>
            </a:r>
            <a:r>
              <a:rPr lang="en-US"/>
              <a:t>+1) + </a:t>
            </a:r>
            <a:r>
              <a:rPr lang="en-US" i="1"/>
              <a:t>b</a:t>
            </a:r>
            <a:endParaRPr lang="en-US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91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13" y="1601439"/>
            <a:ext cx="7517528" cy="2665978"/>
          </a:xfrm>
        </p:spPr>
        <p:txBody>
          <a:bodyPr>
            <a:no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Bresenham (tt)</a:t>
            </a:r>
          </a:p>
          <a:p>
            <a:pPr lvl="0" algn="just"/>
            <a:r>
              <a:rPr lang="en-US" sz="2000">
                <a:solidFill>
                  <a:srgbClr val="FF0000"/>
                </a:solidFill>
              </a:rPr>
              <a:t>Đặt d</a:t>
            </a:r>
            <a:r>
              <a:rPr lang="en-US" sz="2000" baseline="-25000">
                <a:solidFill>
                  <a:srgbClr val="FF0000"/>
                </a:solidFill>
              </a:rPr>
              <a:t>1</a:t>
            </a:r>
            <a:r>
              <a:rPr lang="en-US" sz="2000">
                <a:solidFill>
                  <a:srgbClr val="FF0000"/>
                </a:solidFill>
              </a:rPr>
              <a:t>=y-y</a:t>
            </a:r>
            <a:r>
              <a:rPr lang="en-US" sz="2000" baseline="-25000">
                <a:solidFill>
                  <a:srgbClr val="FF0000"/>
                </a:solidFill>
              </a:rPr>
              <a:t>i</a:t>
            </a:r>
            <a:r>
              <a:rPr lang="en-US" sz="2000" baseline="30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FF0000"/>
                </a:solidFill>
              </a:rPr>
              <a:t>và d</a:t>
            </a:r>
            <a:r>
              <a:rPr lang="en-US" sz="2000" baseline="-25000">
                <a:solidFill>
                  <a:srgbClr val="FF0000"/>
                </a:solidFill>
              </a:rPr>
              <a:t>2</a:t>
            </a:r>
            <a:r>
              <a:rPr lang="en-US" sz="2000">
                <a:solidFill>
                  <a:srgbClr val="FF0000"/>
                </a:solidFill>
              </a:rPr>
              <a:t>=y</a:t>
            </a:r>
            <a:r>
              <a:rPr lang="en-US" sz="2000" baseline="-25000">
                <a:solidFill>
                  <a:srgbClr val="FF0000"/>
                </a:solidFill>
              </a:rPr>
              <a:t>i+1</a:t>
            </a:r>
            <a:r>
              <a:rPr lang="en-US" sz="2000">
                <a:solidFill>
                  <a:srgbClr val="FF0000"/>
                </a:solidFill>
              </a:rPr>
              <a:t>-y</a:t>
            </a:r>
          </a:p>
          <a:p>
            <a:pPr lvl="0" algn="just"/>
            <a:r>
              <a:rPr lang="vi-VN" sz="2000"/>
              <a:t>Xét tất cả các vị trí tương đối của </a:t>
            </a:r>
            <a:r>
              <a:rPr lang="vi-VN" sz="2000" i="1"/>
              <a:t>y </a:t>
            </a:r>
            <a:r>
              <a:rPr lang="vi-VN" sz="2000"/>
              <a:t>so với </a:t>
            </a:r>
            <a:r>
              <a:rPr lang="vi-VN" sz="2000" i="1"/>
              <a:t>y</a:t>
            </a:r>
            <a:r>
              <a:rPr lang="vi-VN" sz="2000" i="1" baseline="-25000"/>
              <a:t>i</a:t>
            </a:r>
            <a:r>
              <a:rPr lang="vi-VN" sz="2000" i="1"/>
              <a:t> </a:t>
            </a:r>
            <a:r>
              <a:rPr lang="vi-VN" sz="2000"/>
              <a:t>và </a:t>
            </a:r>
            <a:r>
              <a:rPr lang="vi-VN" sz="2000" i="1"/>
              <a:t>y</a:t>
            </a:r>
            <a:r>
              <a:rPr lang="vi-VN" sz="2000" i="1" baseline="-25000"/>
              <a:t>i</a:t>
            </a:r>
            <a:r>
              <a:rPr lang="vi-VN" sz="2000" baseline="-25000"/>
              <a:t>+1</a:t>
            </a:r>
            <a:r>
              <a:rPr lang="vi-VN" sz="2000"/>
              <a:t>, việc chọn điểm</a:t>
            </a:r>
            <a:r>
              <a:rPr lang="en-US" sz="2000"/>
              <a:t> </a:t>
            </a:r>
            <a:r>
              <a:rPr lang="vi-VN" sz="2000"/>
              <a:t>(</a:t>
            </a:r>
            <a:r>
              <a:rPr lang="vi-VN" sz="2000" i="1"/>
              <a:t>x</a:t>
            </a:r>
            <a:r>
              <a:rPr lang="vi-VN" sz="2000" i="1" baseline="-25000"/>
              <a:t>i</a:t>
            </a:r>
            <a:r>
              <a:rPr lang="vi-VN" sz="2000" baseline="-25000"/>
              <a:t>+1</a:t>
            </a:r>
            <a:r>
              <a:rPr lang="vi-VN" sz="2000"/>
              <a:t>, </a:t>
            </a:r>
            <a:r>
              <a:rPr lang="vi-VN" sz="2000" i="1"/>
              <a:t>y</a:t>
            </a:r>
            <a:r>
              <a:rPr lang="vi-VN" sz="2000" i="1" baseline="-25000"/>
              <a:t>i</a:t>
            </a:r>
            <a:r>
              <a:rPr lang="vi-VN" sz="2000" baseline="-25000"/>
              <a:t>+1</a:t>
            </a:r>
            <a:r>
              <a:rPr lang="vi-VN" sz="2000"/>
              <a:t>) là S hay P phụ thuộc vào việc dấu của </a:t>
            </a:r>
            <a:r>
              <a:rPr lang="en-US" sz="2000"/>
              <a:t>(</a:t>
            </a:r>
            <a:r>
              <a:rPr lang="vi-VN" sz="2000" i="1"/>
              <a:t>d</a:t>
            </a:r>
            <a:r>
              <a:rPr lang="vi-VN" sz="2000" baseline="-25000"/>
              <a:t>1</a:t>
            </a:r>
            <a:r>
              <a:rPr lang="vi-VN" sz="2000"/>
              <a:t>−</a:t>
            </a:r>
            <a:r>
              <a:rPr lang="vi-VN" sz="2000" i="1"/>
              <a:t>d</a:t>
            </a:r>
            <a:r>
              <a:rPr lang="vi-VN" sz="2000" baseline="-25000"/>
              <a:t>2</a:t>
            </a:r>
            <a:r>
              <a:rPr lang="en-US" sz="2000"/>
              <a:t>)</a:t>
            </a:r>
            <a:r>
              <a:rPr lang="vi-VN" sz="2000"/>
              <a:t>: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113" y="4348436"/>
                <a:ext cx="9966567" cy="147799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vi-VN" sz="1800"/>
                  <a:t>Nếu </a:t>
                </a:r>
                <a:r>
                  <a:rPr lang="en-US" sz="1800"/>
                  <a:t>(</a:t>
                </a:r>
                <a:r>
                  <a:rPr lang="vi-VN" sz="1800" i="1"/>
                  <a:t>d</a:t>
                </a:r>
                <a:r>
                  <a:rPr lang="vi-VN" sz="1800" baseline="-25000"/>
                  <a:t>1</a:t>
                </a:r>
                <a:r>
                  <a:rPr lang="vi-VN" sz="1800"/>
                  <a:t>−</a:t>
                </a:r>
                <a:r>
                  <a:rPr lang="vi-VN" sz="1800" i="1"/>
                  <a:t>d</a:t>
                </a:r>
                <a:r>
                  <a:rPr lang="vi-VN" sz="1800" baseline="-25000"/>
                  <a:t>2</a:t>
                </a:r>
                <a:r>
                  <a:rPr lang="en-US" sz="1800"/>
                  <a:t>) </a:t>
                </a:r>
                <a:r>
                  <a:rPr lang="vi-VN" sz="1800"/>
                  <a:t>&lt; 0, điểm S</a:t>
                </a:r>
                <a:r>
                  <a:rPr lang="en-US" sz="1800"/>
                  <a:t> được </a:t>
                </a:r>
                <a:r>
                  <a:rPr lang="vi-VN" sz="1800"/>
                  <a:t>chọn, tức là </a:t>
                </a:r>
                <a:r>
                  <a:rPr lang="vi-VN" sz="1800" i="1"/>
                  <a:t>y</a:t>
                </a:r>
                <a:r>
                  <a:rPr lang="vi-VN" sz="1800" i="1" baseline="-25000"/>
                  <a:t>i</a:t>
                </a:r>
                <a:r>
                  <a:rPr lang="vi-VN" sz="1800" baseline="-25000"/>
                  <a:t>+1</a:t>
                </a:r>
                <a:r>
                  <a:rPr lang="vi-VN" sz="1800"/>
                  <a:t>=</a:t>
                </a:r>
                <a:r>
                  <a:rPr lang="vi-VN" sz="1800" i="1"/>
                  <a:t>y</a:t>
                </a:r>
                <a:r>
                  <a:rPr lang="vi-VN" sz="1800" i="1" baseline="-25000"/>
                  <a:t>i</a:t>
                </a:r>
                <a:r>
                  <a:rPr lang="vi-VN" sz="1800" i="1"/>
                  <a:t> </a:t>
                </a:r>
                <a:r>
                  <a:rPr lang="vi-VN" sz="1800"/>
                  <a:t>.</a:t>
                </a:r>
                <a:r>
                  <a:rPr lang="en-US" sz="1800"/>
                  <a:t> </a:t>
                </a:r>
                <a:r>
                  <a:rPr lang="vi-VN" sz="1800"/>
                  <a:t>Ngược lại, ta chọn điểm P, tức </a:t>
                </a:r>
                <a:r>
                  <a:rPr lang="vi-VN" sz="1800" i="1"/>
                  <a:t>y</a:t>
                </a:r>
                <a:r>
                  <a:rPr lang="vi-VN" sz="1800" i="1" baseline="-25000"/>
                  <a:t>i</a:t>
                </a:r>
                <a:r>
                  <a:rPr lang="vi-VN" sz="1800" baseline="-25000"/>
                  <a:t>+1</a:t>
                </a:r>
                <a:r>
                  <a:rPr lang="vi-VN" sz="1800"/>
                  <a:t> = </a:t>
                </a:r>
                <a:r>
                  <a:rPr lang="vi-VN" sz="1800" i="1"/>
                  <a:t>y</a:t>
                </a:r>
                <a:r>
                  <a:rPr lang="vi-VN" sz="1800" i="1" baseline="-25000"/>
                  <a:t>i</a:t>
                </a:r>
                <a:r>
                  <a:rPr lang="vi-VN" sz="1800"/>
                  <a:t>+1.</a:t>
                </a:r>
                <a:endParaRPr lang="en-US" sz="1800"/>
              </a:p>
              <a:p>
                <a:r>
                  <a:rPr lang="vi-VN" sz="1800"/>
                  <a:t>Xét </a:t>
                </a:r>
                <a:r>
                  <a:rPr lang="vi-VN" sz="1800" i="1"/>
                  <a:t>p</a:t>
                </a:r>
                <a:r>
                  <a:rPr lang="vi-VN" sz="1800" i="1" baseline="-25000"/>
                  <a:t>i</a:t>
                </a:r>
                <a:r>
                  <a:rPr lang="vi-VN" sz="1800" i="1"/>
                  <a:t> </a:t>
                </a:r>
                <a:r>
                  <a:rPr lang="vi-VN" sz="1800"/>
                  <a:t>= </a:t>
                </a:r>
                <a:r>
                  <a:rPr lang="vi-VN" sz="1800" i="1"/>
                  <a:t>D</a:t>
                </a:r>
                <a:r>
                  <a:rPr lang="vi-VN" sz="1800" i="1" baseline="-25000"/>
                  <a:t>x</a:t>
                </a:r>
                <a:r>
                  <a:rPr lang="vi-VN" sz="1800"/>
                  <a:t>(</a:t>
                </a:r>
                <a:r>
                  <a:rPr lang="vi-VN" sz="1800" i="1"/>
                  <a:t>d</a:t>
                </a:r>
                <a:r>
                  <a:rPr lang="vi-VN" sz="1800" baseline="-25000"/>
                  <a:t>1</a:t>
                </a:r>
                <a:r>
                  <a:rPr lang="vi-VN" sz="1800"/>
                  <a:t>−</a:t>
                </a:r>
                <a:r>
                  <a:rPr lang="vi-VN" sz="1800" i="1"/>
                  <a:t>d</a:t>
                </a:r>
                <a:r>
                  <a:rPr lang="vi-VN" sz="1800" baseline="-25000"/>
                  <a:t>2</a:t>
                </a:r>
                <a:r>
                  <a:rPr lang="vi-VN" sz="1800"/>
                  <a:t>) = </a:t>
                </a:r>
                <a:r>
                  <a:rPr lang="vi-VN" sz="1800" i="1"/>
                  <a:t>Dx</a:t>
                </a:r>
                <a:r>
                  <a:rPr lang="vi-VN" sz="1800"/>
                  <a:t>(2</a:t>
                </a:r>
                <a:r>
                  <a:rPr lang="vi-VN" sz="1800" i="1"/>
                  <a:t>y</a:t>
                </a:r>
                <a:r>
                  <a:rPr lang="vi-VN" sz="1800"/>
                  <a:t>−2</a:t>
                </a:r>
                <a:r>
                  <a:rPr lang="vi-VN" sz="1800" i="1"/>
                  <a:t>y</a:t>
                </a:r>
                <a:r>
                  <a:rPr lang="vi-VN" sz="1800" i="1" baseline="-25000"/>
                  <a:t>i</a:t>
                </a:r>
                <a:r>
                  <a:rPr lang="vi-VN" sz="1800" i="1"/>
                  <a:t> </a:t>
                </a:r>
                <a:r>
                  <a:rPr lang="vi-VN" sz="1800"/>
                  <a:t>− 1)</a:t>
                </a:r>
                <a:r>
                  <a:rPr lang="en-US" sz="1800"/>
                  <a:t> </a:t>
                </a:r>
                <a:r>
                  <a:rPr lang="vi-VN" sz="1800"/>
                  <a:t>⇒ </a:t>
                </a:r>
                <a:r>
                  <a:rPr lang="vi-VN" sz="1800" i="1"/>
                  <a:t>p</a:t>
                </a:r>
                <a:r>
                  <a:rPr lang="vi-VN" sz="1800" i="1" baseline="-25000"/>
                  <a:t>i</a:t>
                </a:r>
                <a:r>
                  <a:rPr lang="vi-VN" sz="1800" i="1"/>
                  <a:t> </a:t>
                </a:r>
                <a:r>
                  <a:rPr lang="vi-VN" sz="1800"/>
                  <a:t>= </a:t>
                </a:r>
                <a:r>
                  <a:rPr lang="vi-VN" sz="1800" i="1"/>
                  <a:t>Dx </a:t>
                </a:r>
                <a:r>
                  <a:rPr lang="vi-VN" sz="1800"/>
                  <a:t>[2(</a:t>
                </a:r>
                <a:r>
                  <a:rPr lang="vi-VN" sz="1800" i="1"/>
                  <a:t>m </a:t>
                </a:r>
                <a:r>
                  <a:rPr lang="vi-VN" sz="1800"/>
                  <a:t>(</a:t>
                </a:r>
                <a:r>
                  <a:rPr lang="vi-VN" sz="1800" i="1"/>
                  <a:t>x</a:t>
                </a:r>
                <a:r>
                  <a:rPr lang="vi-VN" sz="1800" i="1" baseline="-25000"/>
                  <a:t>i</a:t>
                </a:r>
                <a:r>
                  <a:rPr lang="vi-VN" sz="1800"/>
                  <a:t>+1)+ </a:t>
                </a:r>
                <a:r>
                  <a:rPr lang="vi-VN" sz="1800" i="1"/>
                  <a:t>b</a:t>
                </a:r>
                <a:r>
                  <a:rPr lang="vi-VN" sz="1800"/>
                  <a:t>) − 2</a:t>
                </a:r>
                <a:r>
                  <a:rPr lang="vi-VN" sz="1800" i="1"/>
                  <a:t>y</a:t>
                </a:r>
                <a:r>
                  <a:rPr lang="vi-VN" sz="1800" i="1" baseline="-25000"/>
                  <a:t>i</a:t>
                </a:r>
                <a:r>
                  <a:rPr lang="vi-VN" sz="1800"/>
                  <a:t>−1]</a:t>
                </a:r>
                <a:endParaRPr lang="en-US" sz="1800" baseline="-25000"/>
              </a:p>
              <a:p>
                <a:r>
                  <a:rPr lang="vi-VN" sz="1800"/>
                  <a:t>Thay</a:t>
                </a:r>
                <a:r>
                  <a:rPr lang="en-US" sz="180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i="1"/>
                  <a:t>  </a:t>
                </a:r>
                <a:r>
                  <a:rPr lang="vi-VN" sz="1800"/>
                  <a:t>vào phương trình trên ta được: </a:t>
                </a:r>
                <a:r>
                  <a:rPr lang="vi-VN" sz="1800" i="1"/>
                  <a:t>p</a:t>
                </a:r>
                <a:r>
                  <a:rPr lang="vi-VN" sz="1800" i="1" baseline="-25000"/>
                  <a:t>i</a:t>
                </a:r>
                <a:r>
                  <a:rPr lang="vi-VN" sz="1800" i="1"/>
                  <a:t> </a:t>
                </a:r>
                <a:r>
                  <a:rPr lang="vi-VN" sz="1800"/>
                  <a:t>= 2</a:t>
                </a:r>
                <a:r>
                  <a:rPr lang="vi-VN" sz="1800" i="1"/>
                  <a:t>Dyx</a:t>
                </a:r>
                <a:r>
                  <a:rPr lang="vi-VN" sz="1800" i="1" baseline="-25000"/>
                  <a:t>i</a:t>
                </a:r>
                <a:r>
                  <a:rPr lang="vi-VN" sz="1800" i="1"/>
                  <a:t> </a:t>
                </a:r>
                <a:r>
                  <a:rPr lang="vi-VN" sz="1800"/>
                  <a:t>− 2</a:t>
                </a:r>
                <a:r>
                  <a:rPr lang="vi-VN" sz="1800" i="1"/>
                  <a:t>Dxy</a:t>
                </a:r>
                <a:r>
                  <a:rPr lang="vi-VN" sz="1800" i="1" baseline="-25000"/>
                  <a:t>i</a:t>
                </a:r>
                <a:r>
                  <a:rPr lang="vi-VN" sz="1800" i="1"/>
                  <a:t> </a:t>
                </a:r>
                <a:r>
                  <a:rPr lang="vi-VN" sz="1800"/>
                  <a:t>+ </a:t>
                </a:r>
                <a:r>
                  <a:rPr lang="vi-VN" sz="1800" i="1"/>
                  <a:t>c </a:t>
                </a:r>
                <a:r>
                  <a:rPr lang="vi-VN" sz="1800"/>
                  <a:t>, với</a:t>
                </a:r>
                <a:r>
                  <a:rPr lang="en-US" sz="1800"/>
                  <a:t> </a:t>
                </a:r>
                <a:r>
                  <a:rPr lang="vi-VN" sz="1800" i="1"/>
                  <a:t>c </a:t>
                </a:r>
                <a:r>
                  <a:rPr lang="vi-VN" sz="1800"/>
                  <a:t>= 2</a:t>
                </a:r>
                <a:r>
                  <a:rPr lang="vi-VN" sz="1800" i="1"/>
                  <a:t>Dy </a:t>
                </a:r>
                <a:r>
                  <a:rPr lang="vi-VN" sz="1800"/>
                  <a:t>+ (2</a:t>
                </a:r>
                <a:r>
                  <a:rPr lang="vi-VN" sz="1800" i="1"/>
                  <a:t>b </a:t>
                </a:r>
                <a:r>
                  <a:rPr lang="vi-VN" sz="1800"/>
                  <a:t>− 1)</a:t>
                </a:r>
                <a:r>
                  <a:rPr lang="vi-VN" sz="1800" i="1"/>
                  <a:t>Dx</a:t>
                </a:r>
                <a:endParaRPr lang="en-US" sz="180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3C0199F-A274-44C6-BF37-784A855E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13" y="4348436"/>
                <a:ext cx="9966567" cy="1477991"/>
              </a:xfrm>
              <a:prstGeom prst="rect">
                <a:avLst/>
              </a:prstGeom>
              <a:blipFill rotWithShape="0">
                <a:blip r:embed="rId5"/>
                <a:stretch>
                  <a:fillRect l="-3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3059199-30FB-4025-8292-946E6F28F608}"/>
              </a:ext>
            </a:extLst>
          </p:cNvPr>
          <p:cNvSpPr/>
          <p:nvPr/>
        </p:nvSpPr>
        <p:spPr>
          <a:xfrm>
            <a:off x="9099070" y="1552634"/>
            <a:ext cx="2618406" cy="2714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677375" y="1562417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446632" y="1562417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215889" y="1562417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69376" y="1975614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169376" y="2744871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69376" y="3499614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328762" y="2586666"/>
            <a:ext cx="274320" cy="27432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169376" y="2723826"/>
            <a:ext cx="2548100" cy="77578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0306266" y="3334877"/>
            <a:ext cx="274320" cy="2743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</a:t>
            </a:r>
          </a:p>
        </p:txBody>
      </p:sp>
      <p:sp>
        <p:nvSpPr>
          <p:cNvPr id="17" name="Oval 16"/>
          <p:cNvSpPr/>
          <p:nvPr/>
        </p:nvSpPr>
        <p:spPr>
          <a:xfrm>
            <a:off x="10367109" y="3034433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540215" y="333487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515580" y="4152231"/>
            <a:ext cx="3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x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4EF4B50E-3ACC-40D4-8867-B3377287B2D8}"/>
              </a:ext>
            </a:extLst>
          </p:cNvPr>
          <p:cNvSpPr txBox="1"/>
          <p:nvPr/>
        </p:nvSpPr>
        <p:spPr>
          <a:xfrm>
            <a:off x="8493641" y="2539160"/>
            <a:ext cx="60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49C421D4-BB0C-4988-B1F9-A94CED681A08}"/>
              </a:ext>
            </a:extLst>
          </p:cNvPr>
          <p:cNvSpPr txBox="1"/>
          <p:nvPr/>
        </p:nvSpPr>
        <p:spPr>
          <a:xfrm>
            <a:off x="8730857" y="3311094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10211828" y="4227195"/>
            <a:ext cx="6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837A58DE-515D-48F5-BD1A-4C528FAB16B1}"/>
              </a:ext>
            </a:extLst>
          </p:cNvPr>
          <p:cNvSpPr txBox="1"/>
          <p:nvPr/>
        </p:nvSpPr>
        <p:spPr>
          <a:xfrm>
            <a:off x="8701008" y="2965545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DB1CBE-78D7-4E17-8CC6-760F4693ECD3}"/>
              </a:ext>
            </a:extLst>
          </p:cNvPr>
          <p:cNvCxnSpPr>
            <a:cxnSpLocks/>
          </p:cNvCxnSpPr>
          <p:nvPr/>
        </p:nvCxnSpPr>
        <p:spPr>
          <a:xfrm>
            <a:off x="9053928" y="3126384"/>
            <a:ext cx="2688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35F483-0A46-4822-9CBD-6214DB25F19E}"/>
              </a:ext>
            </a:extLst>
          </p:cNvPr>
          <p:cNvCxnSpPr/>
          <p:nvPr/>
        </p:nvCxnSpPr>
        <p:spPr>
          <a:xfrm>
            <a:off x="11845953" y="2744871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8DB98C-ED79-4EFD-9119-E22381877876}"/>
              </a:ext>
            </a:extLst>
          </p:cNvPr>
          <p:cNvCxnSpPr/>
          <p:nvPr/>
        </p:nvCxnSpPr>
        <p:spPr>
          <a:xfrm>
            <a:off x="11867378" y="3147197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8">
            <a:extLst>
              <a:ext uri="{FF2B5EF4-FFF2-40B4-BE49-F238E27FC236}">
                <a16:creationId xmlns:a16="http://schemas.microsoft.com/office/drawing/2014/main" id="{E6BFD0F5-075A-4892-91B8-7BA032B2ECFB}"/>
              </a:ext>
            </a:extLst>
          </p:cNvPr>
          <p:cNvSpPr txBox="1"/>
          <p:nvPr/>
        </p:nvSpPr>
        <p:spPr>
          <a:xfrm>
            <a:off x="11867378" y="2723826"/>
            <a:ext cx="4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68943240-FF36-4374-8584-3ECD1246D7DF}"/>
              </a:ext>
            </a:extLst>
          </p:cNvPr>
          <p:cNvSpPr txBox="1"/>
          <p:nvPr/>
        </p:nvSpPr>
        <p:spPr>
          <a:xfrm>
            <a:off x="11902126" y="3126428"/>
            <a:ext cx="4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670874"/>
            <a:ext cx="10508430" cy="4016768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en-US" b="1"/>
              <a:t>2.2.3. </a:t>
            </a:r>
            <a:r>
              <a:rPr lang="vi-VN" b="1"/>
              <a:t>Các giải thuật xây dựng thực thể cơ sở</a:t>
            </a:r>
            <a:r>
              <a:rPr lang="en-US" b="1"/>
              <a:t> (tt)</a:t>
            </a:r>
          </a:p>
          <a:p>
            <a:pPr lvl="0" algn="just"/>
            <a:r>
              <a:rPr lang="en-US" b="1"/>
              <a:t>Giải thuật Bresenham (tt)</a:t>
            </a:r>
          </a:p>
          <a:p>
            <a:pPr lvl="0"/>
            <a:r>
              <a:rPr lang="vi-VN"/>
              <a:t>Nhận xét rằng do </a:t>
            </a:r>
            <a:r>
              <a:rPr lang="vi-VN" i="1"/>
              <a:t>D</a:t>
            </a:r>
            <a:r>
              <a:rPr lang="vi-VN" i="1" baseline="-25000"/>
              <a:t>x</a:t>
            </a:r>
            <a:r>
              <a:rPr lang="vi-VN" i="1"/>
              <a:t> </a:t>
            </a:r>
            <a:r>
              <a:rPr lang="vi-VN"/>
              <a:t>&gt; 0 nên dấu của biểu thức </a:t>
            </a:r>
            <a:r>
              <a:rPr lang="en-US"/>
              <a:t>(</a:t>
            </a:r>
            <a:r>
              <a:rPr lang="vi-VN" i="1"/>
              <a:t>d</a:t>
            </a:r>
            <a:r>
              <a:rPr lang="vi-VN" baseline="-25000"/>
              <a:t>1</a:t>
            </a:r>
            <a:r>
              <a:rPr lang="vi-VN"/>
              <a:t>−</a:t>
            </a:r>
            <a:r>
              <a:rPr lang="vi-VN" i="1"/>
              <a:t>d</a:t>
            </a:r>
            <a:r>
              <a:rPr lang="vi-VN" baseline="-25000"/>
              <a:t>2</a:t>
            </a:r>
            <a:r>
              <a:rPr lang="en-US"/>
              <a:t>) </a:t>
            </a:r>
            <a:r>
              <a:rPr lang="vi-VN"/>
              <a:t>cũng chính là dấu của</a:t>
            </a:r>
            <a:r>
              <a:rPr lang="en-US"/>
              <a:t>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/>
              <a:t>. Hay nói cách khác, nếu tại bước thứ i ta xác định được dấu của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thì xem</a:t>
            </a:r>
            <a:r>
              <a:rPr lang="en-US"/>
              <a:t> </a:t>
            </a:r>
            <a:r>
              <a:rPr lang="vi-VN"/>
              <a:t>như xác định được điểm cần chọn ở bước</a:t>
            </a:r>
            <a:r>
              <a:rPr lang="en-US"/>
              <a:t> </a:t>
            </a:r>
            <a:r>
              <a:rPr lang="vi-VN"/>
              <a:t>(i+1). Vấn đề còn lại là làm thế nào để</a:t>
            </a:r>
            <a:r>
              <a:rPr lang="en-US"/>
              <a:t> </a:t>
            </a:r>
            <a:r>
              <a:rPr lang="vi-VN"/>
              <a:t>tính được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tại mỗi bước thật nhanh.</a:t>
            </a:r>
            <a:endParaRPr lang="en-US"/>
          </a:p>
          <a:p>
            <a:pPr lvl="0"/>
            <a:r>
              <a:rPr lang="en-US"/>
              <a:t>Ta có: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baseline="-25000"/>
              <a:t>+1</a:t>
            </a:r>
            <a:r>
              <a:rPr lang="en-US"/>
              <a:t> −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= (2</a:t>
            </a:r>
            <a:r>
              <a:rPr lang="en-US" i="1"/>
              <a:t>D</a:t>
            </a:r>
            <a:r>
              <a:rPr lang="en-US" i="1" baseline="-25000"/>
              <a:t>y</a:t>
            </a:r>
            <a:r>
              <a:rPr lang="en-US" i="1"/>
              <a:t>x</a:t>
            </a:r>
            <a:r>
              <a:rPr lang="en-US" i="1" baseline="-25000"/>
              <a:t>i</a:t>
            </a:r>
            <a:r>
              <a:rPr lang="en-US" baseline="-25000"/>
              <a:t>+1</a:t>
            </a:r>
            <a:r>
              <a:rPr lang="en-US"/>
              <a:t> − 2</a:t>
            </a:r>
            <a:r>
              <a:rPr lang="en-US" i="1"/>
              <a:t>D</a:t>
            </a:r>
            <a:r>
              <a:rPr lang="en-US" i="1" baseline="-25000"/>
              <a:t>x</a:t>
            </a:r>
            <a:r>
              <a:rPr lang="en-US" i="1"/>
              <a:t>y</a:t>
            </a:r>
            <a:r>
              <a:rPr lang="en-US" i="1" baseline="-25000"/>
              <a:t>i</a:t>
            </a:r>
            <a:r>
              <a:rPr lang="en-US" baseline="-25000"/>
              <a:t>+1</a:t>
            </a:r>
            <a:r>
              <a:rPr lang="en-US"/>
              <a:t> + </a:t>
            </a:r>
            <a:r>
              <a:rPr lang="en-US" i="1"/>
              <a:t>c</a:t>
            </a:r>
            <a:r>
              <a:rPr lang="en-US"/>
              <a:t>) − (2</a:t>
            </a:r>
            <a:r>
              <a:rPr lang="en-US" i="1"/>
              <a:t>D</a:t>
            </a:r>
            <a:r>
              <a:rPr lang="en-US" i="1" baseline="-25000"/>
              <a:t>y</a:t>
            </a:r>
            <a:r>
              <a:rPr lang="en-US" i="1"/>
              <a:t>x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− 2</a:t>
            </a:r>
            <a:r>
              <a:rPr lang="en-US" i="1"/>
              <a:t>D</a:t>
            </a:r>
            <a:r>
              <a:rPr lang="en-US" i="1" baseline="-25000"/>
              <a:t>x</a:t>
            </a:r>
            <a:r>
              <a:rPr lang="en-US" i="1"/>
              <a:t>y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+ </a:t>
            </a:r>
            <a:r>
              <a:rPr lang="en-US" i="1"/>
              <a:t>c)</a:t>
            </a:r>
            <a:br>
              <a:rPr lang="en-US"/>
            </a:br>
            <a:r>
              <a:rPr lang="en-US"/>
              <a:t>⇔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baseline="-25000"/>
              <a:t>+1</a:t>
            </a:r>
            <a:r>
              <a:rPr lang="en-US"/>
              <a:t> −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= 2</a:t>
            </a:r>
            <a:r>
              <a:rPr lang="en-US" i="1"/>
              <a:t>D</a:t>
            </a:r>
            <a:r>
              <a:rPr lang="en-US" i="1" baseline="-25000"/>
              <a:t>y</a:t>
            </a:r>
            <a:r>
              <a:rPr lang="en-US" i="1"/>
              <a:t> 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 i="1" baseline="-25000"/>
              <a:t>i</a:t>
            </a:r>
            <a:r>
              <a:rPr lang="en-US" baseline="-25000"/>
              <a:t>+1</a:t>
            </a:r>
            <a:r>
              <a:rPr lang="en-US"/>
              <a:t> − </a:t>
            </a:r>
            <a:r>
              <a:rPr lang="en-US" i="1"/>
              <a:t>x</a:t>
            </a:r>
            <a:r>
              <a:rPr lang="en-US" i="1" baseline="-25000"/>
              <a:t>i</a:t>
            </a:r>
            <a:r>
              <a:rPr lang="en-US"/>
              <a:t>) − 2</a:t>
            </a:r>
            <a:r>
              <a:rPr lang="en-US" i="1"/>
              <a:t>Dx </a:t>
            </a:r>
            <a:r>
              <a:rPr lang="en-US"/>
              <a:t>(</a:t>
            </a:r>
            <a:r>
              <a:rPr lang="en-US" i="1"/>
              <a:t>y</a:t>
            </a:r>
            <a:r>
              <a:rPr lang="en-US" i="1" baseline="-25000"/>
              <a:t>i</a:t>
            </a:r>
            <a:r>
              <a:rPr lang="en-US" baseline="-25000"/>
              <a:t>+1</a:t>
            </a:r>
            <a:r>
              <a:rPr lang="en-US"/>
              <a:t> − </a:t>
            </a:r>
            <a:r>
              <a:rPr lang="en-US" i="1"/>
              <a:t>y</a:t>
            </a:r>
            <a:r>
              <a:rPr lang="en-US" i="1" baseline="-25000"/>
              <a:t>i</a:t>
            </a:r>
            <a:r>
              <a:rPr lang="en-US"/>
              <a:t>)</a:t>
            </a:r>
            <a:br>
              <a:rPr lang="en-US"/>
            </a:br>
            <a:r>
              <a:rPr lang="en-US"/>
              <a:t>⇔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baseline="-25000"/>
              <a:t>+1</a:t>
            </a:r>
            <a:r>
              <a:rPr lang="en-US"/>
              <a:t> −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= 2</a:t>
            </a:r>
            <a:r>
              <a:rPr lang="en-US" i="1"/>
              <a:t>D</a:t>
            </a:r>
            <a:r>
              <a:rPr lang="en-US" i="1" baseline="-25000"/>
              <a:t>y</a:t>
            </a:r>
            <a:r>
              <a:rPr lang="en-US" i="1"/>
              <a:t> </a:t>
            </a:r>
            <a:r>
              <a:rPr lang="en-US"/>
              <a:t>− 2</a:t>
            </a:r>
            <a:r>
              <a:rPr lang="en-US" i="1"/>
              <a:t>D</a:t>
            </a:r>
            <a:r>
              <a:rPr lang="en-US" i="1" baseline="-25000"/>
              <a:t>x</a:t>
            </a:r>
            <a:r>
              <a:rPr lang="en-US" i="1"/>
              <a:t> </a:t>
            </a:r>
            <a:r>
              <a:rPr lang="en-US"/>
              <a:t>(</a:t>
            </a:r>
            <a:r>
              <a:rPr lang="en-US" i="1"/>
              <a:t>y</a:t>
            </a:r>
            <a:r>
              <a:rPr lang="en-US" i="1" baseline="-25000"/>
              <a:t>i</a:t>
            </a:r>
            <a:r>
              <a:rPr lang="en-US" baseline="-25000"/>
              <a:t>+1</a:t>
            </a:r>
            <a:r>
              <a:rPr lang="en-US"/>
              <a:t> − </a:t>
            </a:r>
            <a:r>
              <a:rPr lang="en-US" i="1"/>
              <a:t>y</a:t>
            </a:r>
            <a:r>
              <a:rPr lang="en-US" i="1" baseline="-25000"/>
              <a:t>i</a:t>
            </a:r>
            <a:r>
              <a:rPr lang="en-US"/>
              <a:t>), do </a:t>
            </a:r>
            <a:r>
              <a:rPr lang="en-US" i="1"/>
              <a:t>x</a:t>
            </a:r>
            <a:r>
              <a:rPr lang="en-US" i="1" baseline="-25000"/>
              <a:t>i</a:t>
            </a:r>
            <a:r>
              <a:rPr lang="en-US" baseline="-25000"/>
              <a:t>+1</a:t>
            </a:r>
            <a:r>
              <a:rPr lang="en-US"/>
              <a:t> = </a:t>
            </a:r>
            <a:r>
              <a:rPr lang="en-US" i="1"/>
              <a:t>x</a:t>
            </a:r>
            <a:r>
              <a:rPr lang="en-US" i="1" baseline="-25000"/>
              <a:t>i </a:t>
            </a:r>
            <a:r>
              <a:rPr lang="en-US"/>
              <a:t>+ 1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4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574046"/>
            <a:ext cx="8052837" cy="3567332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en-US" b="1"/>
              <a:t>2.2.1. Hệ đồ hoạ thế giới thực và hệ đồ hoạ thiết bị</a:t>
            </a:r>
          </a:p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vi-VN"/>
              <a:t>Hệ tọa độ thế giới thực (hay hệ tọa độ thực) là hệ tọa độ được dùng mô tả các</a:t>
            </a:r>
            <a:r>
              <a:rPr lang="en-US"/>
              <a:t> </a:t>
            </a:r>
            <a:r>
              <a:rPr lang="vi-VN"/>
              <a:t>đối tượng thế giới thực. </a:t>
            </a:r>
            <a:endParaRPr lang="en-US"/>
          </a:p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vi-VN"/>
              <a:t>Một trong các hệ tọa độ thực thường được dùng nhất đó là</a:t>
            </a:r>
            <a:r>
              <a:rPr lang="en-US"/>
              <a:t> </a:t>
            </a:r>
            <a:r>
              <a:rPr lang="vi-VN"/>
              <a:t>hệ tọa độ Descartes</a:t>
            </a:r>
            <a:r>
              <a:rPr lang="en-US"/>
              <a:t> (</a:t>
            </a:r>
            <a:r>
              <a:rPr lang="vi-VN"/>
              <a:t>x, y ∈ R</a:t>
            </a:r>
            <a:r>
              <a:rPr lang="en-US"/>
              <a:t>)</a:t>
            </a:r>
          </a:p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vi-VN"/>
              <a:t>Gốc tọa độ là điểm O có</a:t>
            </a:r>
            <a:r>
              <a:rPr lang="en-US"/>
              <a:t> </a:t>
            </a:r>
            <a:r>
              <a:rPr lang="vi-VN"/>
              <a:t>tọa độ (0, 0). </a:t>
            </a:r>
            <a:r>
              <a:rPr lang="en-US"/>
              <a:t> </a:t>
            </a:r>
            <a:r>
              <a:rPr lang="vi-VN"/>
              <a:t>Ox, Oy</a:t>
            </a:r>
            <a:r>
              <a:rPr lang="en-US"/>
              <a:t> </a:t>
            </a:r>
            <a:r>
              <a:rPr lang="vi-VN"/>
              <a:t>lần lượt được gọi là trục hoành, trục tung;</a:t>
            </a:r>
            <a:endParaRPr lang="en-US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 txBox="1">
            <a:spLocks/>
          </p:cNvSpPr>
          <p:nvPr/>
        </p:nvSpPr>
        <p:spPr>
          <a:xfrm>
            <a:off x="1294362" y="5052478"/>
            <a:ext cx="10691263" cy="999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vi-VN" sz="2200"/>
              <a:t>x là khoảng cách từ điểm đến trục</a:t>
            </a:r>
            <a:r>
              <a:rPr lang="en-US" sz="2200"/>
              <a:t> </a:t>
            </a:r>
            <a:r>
              <a:rPr lang="vi-VN" sz="2200"/>
              <a:t>hoành hay còn được gọi là hoành độ, y là khoảng cách từ điểm đến trục tung hay</a:t>
            </a:r>
            <a:r>
              <a:rPr lang="en-US" sz="2200"/>
              <a:t> </a:t>
            </a:r>
            <a:r>
              <a:rPr lang="vi-VN" sz="2200"/>
              <a:t>còn được gọi là tung độ.</a:t>
            </a:r>
            <a:endParaRPr lang="en-US" sz="2200" dirty="0"/>
          </a:p>
        </p:txBody>
      </p:sp>
      <p:sp>
        <p:nvSpPr>
          <p:cNvPr id="23" name="Rectangle 22"/>
          <p:cNvSpPr/>
          <p:nvPr/>
        </p:nvSpPr>
        <p:spPr>
          <a:xfrm>
            <a:off x="9169969" y="1683638"/>
            <a:ext cx="2715904" cy="26476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9961651" y="1965039"/>
            <a:ext cx="0" cy="220980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404635" y="3458210"/>
            <a:ext cx="2159000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06809" y="3458210"/>
            <a:ext cx="354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/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86214" y="3458210"/>
            <a:ext cx="354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66960" y="1780373"/>
            <a:ext cx="354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9" name="Oval 28"/>
          <p:cNvSpPr/>
          <p:nvPr/>
        </p:nvSpPr>
        <p:spPr>
          <a:xfrm>
            <a:off x="10652915" y="2547033"/>
            <a:ext cx="109728" cy="109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>
          <a:xfrm>
            <a:off x="10707779" y="2656761"/>
            <a:ext cx="0" cy="80144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979467" y="2615817"/>
            <a:ext cx="73152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765408" y="2164962"/>
            <a:ext cx="9756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  <a:r>
              <a:rPr lang="en-US" baseline="-25000"/>
              <a:t>wc</a:t>
            </a:r>
            <a:r>
              <a:rPr lang="en-US"/>
              <a:t>(x,y)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585222" y="3417267"/>
            <a:ext cx="354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15856" y="2362367"/>
            <a:ext cx="354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2366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/>
      <p:bldP spid="28" grpId="0"/>
      <p:bldP spid="29" grpId="0" animBg="1"/>
      <p:bldP spid="32" grpId="0"/>
      <p:bldP spid="3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317" y="1502061"/>
            <a:ext cx="10745206" cy="4016768"/>
          </a:xfrm>
        </p:spPr>
        <p:txBody>
          <a:bodyPr>
            <a:noAutofit/>
          </a:bodyPr>
          <a:lstStyle/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en-US" b="1"/>
              <a:t>2.2.3. </a:t>
            </a:r>
            <a:r>
              <a:rPr lang="vi-VN" b="1"/>
              <a:t>Các giải thuật xây dựng thực thể cơ sở</a:t>
            </a:r>
            <a:r>
              <a:rPr lang="en-US" b="1"/>
              <a:t> (tt)</a:t>
            </a:r>
          </a:p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en-US" b="1"/>
              <a:t>Giải thuật Bresenham (tt)</a:t>
            </a: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vi-VN"/>
              <a:t>Từ đây ta có thể suy ra cách tính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 từ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như sau:</a:t>
            </a:r>
            <a:br>
              <a:rPr lang="vi-VN"/>
            </a:br>
            <a:r>
              <a:rPr lang="vi-VN"/>
              <a:t>Nếu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&lt; 0 thì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 =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+ 2</a:t>
            </a:r>
            <a:r>
              <a:rPr lang="vi-VN" i="1"/>
              <a:t>D</a:t>
            </a:r>
            <a:r>
              <a:rPr lang="vi-VN" i="1" baseline="-25000"/>
              <a:t>y</a:t>
            </a:r>
            <a:r>
              <a:rPr lang="vi-VN" i="1"/>
              <a:t> </a:t>
            </a:r>
            <a:r>
              <a:rPr lang="vi-VN"/>
              <a:t>do ta chọn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 =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/>
              <a:t>.</a:t>
            </a:r>
            <a:endParaRPr lang="en-US"/>
          </a:p>
          <a:p>
            <a:pPr lvl="0">
              <a:lnSpc>
                <a:spcPct val="170000"/>
              </a:lnSpc>
              <a:spcBef>
                <a:spcPts val="0"/>
              </a:spcBef>
            </a:pPr>
            <a:endParaRPr lang="en-US"/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vi-VN"/>
              <a:t>Ngược lại, nếu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≥ 0 , thì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 = </a:t>
            </a:r>
            <a:r>
              <a:rPr lang="vi-VN" i="1"/>
              <a:t>p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+ 2</a:t>
            </a:r>
            <a:r>
              <a:rPr lang="vi-VN" i="1"/>
              <a:t>D</a:t>
            </a:r>
            <a:r>
              <a:rPr lang="vi-VN" i="1" baseline="-25000"/>
              <a:t>y</a:t>
            </a:r>
            <a:r>
              <a:rPr lang="vi-VN" i="1"/>
              <a:t> </a:t>
            </a:r>
            <a:r>
              <a:rPr lang="vi-VN"/>
              <a:t>− 2</a:t>
            </a:r>
            <a:r>
              <a:rPr lang="vi-VN" i="1"/>
              <a:t>D</a:t>
            </a:r>
            <a:r>
              <a:rPr lang="vi-VN" i="1" baseline="-25000"/>
              <a:t>x</a:t>
            </a:r>
            <a:r>
              <a:rPr lang="vi-VN"/>
              <a:t>, do ta chọn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 =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+ 1</a:t>
            </a:r>
            <a:endParaRPr lang="en-US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059199-30FB-4025-8292-946E6F28F608}"/>
              </a:ext>
            </a:extLst>
          </p:cNvPr>
          <p:cNvSpPr/>
          <p:nvPr/>
        </p:nvSpPr>
        <p:spPr>
          <a:xfrm>
            <a:off x="9099070" y="1552634"/>
            <a:ext cx="2618406" cy="2714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9677375" y="1562417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46632" y="1562417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15889" y="1562417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69376" y="1975614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169376" y="2744871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69376" y="3499614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0328762" y="2586666"/>
            <a:ext cx="274320" cy="27432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169376" y="2723826"/>
            <a:ext cx="2548100" cy="77578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306266" y="3334877"/>
            <a:ext cx="274320" cy="2743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</a:t>
            </a:r>
          </a:p>
        </p:txBody>
      </p:sp>
      <p:sp>
        <p:nvSpPr>
          <p:cNvPr id="15" name="Oval 14"/>
          <p:cNvSpPr/>
          <p:nvPr/>
        </p:nvSpPr>
        <p:spPr>
          <a:xfrm>
            <a:off x="10367109" y="3034433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40215" y="333487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15580" y="4152231"/>
            <a:ext cx="3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x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4EF4B50E-3ACC-40D4-8867-B3377287B2D8}"/>
              </a:ext>
            </a:extLst>
          </p:cNvPr>
          <p:cNvSpPr txBox="1"/>
          <p:nvPr/>
        </p:nvSpPr>
        <p:spPr>
          <a:xfrm>
            <a:off x="8493641" y="2539160"/>
            <a:ext cx="60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49C421D4-BB0C-4988-B1F9-A94CED681A08}"/>
              </a:ext>
            </a:extLst>
          </p:cNvPr>
          <p:cNvSpPr txBox="1"/>
          <p:nvPr/>
        </p:nvSpPr>
        <p:spPr>
          <a:xfrm>
            <a:off x="8730857" y="3311094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10211828" y="4227195"/>
            <a:ext cx="6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837A58DE-515D-48F5-BD1A-4C528FAB16B1}"/>
              </a:ext>
            </a:extLst>
          </p:cNvPr>
          <p:cNvSpPr txBox="1"/>
          <p:nvPr/>
        </p:nvSpPr>
        <p:spPr>
          <a:xfrm>
            <a:off x="8701008" y="2965545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DB1CBE-78D7-4E17-8CC6-760F4693ECD3}"/>
              </a:ext>
            </a:extLst>
          </p:cNvPr>
          <p:cNvCxnSpPr>
            <a:cxnSpLocks/>
          </p:cNvCxnSpPr>
          <p:nvPr/>
        </p:nvCxnSpPr>
        <p:spPr>
          <a:xfrm>
            <a:off x="9053928" y="3126384"/>
            <a:ext cx="2688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35F483-0A46-4822-9CBD-6214DB25F19E}"/>
              </a:ext>
            </a:extLst>
          </p:cNvPr>
          <p:cNvCxnSpPr/>
          <p:nvPr/>
        </p:nvCxnSpPr>
        <p:spPr>
          <a:xfrm>
            <a:off x="11845953" y="2744871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8DB98C-ED79-4EFD-9119-E22381877876}"/>
              </a:ext>
            </a:extLst>
          </p:cNvPr>
          <p:cNvCxnSpPr/>
          <p:nvPr/>
        </p:nvCxnSpPr>
        <p:spPr>
          <a:xfrm>
            <a:off x="11867378" y="3147197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8">
            <a:extLst>
              <a:ext uri="{FF2B5EF4-FFF2-40B4-BE49-F238E27FC236}">
                <a16:creationId xmlns:a16="http://schemas.microsoft.com/office/drawing/2014/main" id="{E6BFD0F5-075A-4892-91B8-7BA032B2ECFB}"/>
              </a:ext>
            </a:extLst>
          </p:cNvPr>
          <p:cNvSpPr txBox="1"/>
          <p:nvPr/>
        </p:nvSpPr>
        <p:spPr>
          <a:xfrm>
            <a:off x="11867378" y="2723826"/>
            <a:ext cx="4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68943240-FF36-4374-8584-3ECD1246D7DF}"/>
              </a:ext>
            </a:extLst>
          </p:cNvPr>
          <p:cNvSpPr txBox="1"/>
          <p:nvPr/>
        </p:nvSpPr>
        <p:spPr>
          <a:xfrm>
            <a:off x="11902126" y="3126428"/>
            <a:ext cx="44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9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1317" y="1502061"/>
                <a:ext cx="10745206" cy="4016768"/>
              </a:xfrm>
            </p:spPr>
            <p:txBody>
              <a:bodyPr>
                <a:noAutofit/>
              </a:bodyPr>
              <a:lstStyle/>
              <a:p>
                <a:pPr lvl="0" algn="just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b="1"/>
                  <a:t>2.2.3. </a:t>
                </a:r>
                <a:r>
                  <a:rPr lang="vi-VN" sz="2000" b="1"/>
                  <a:t>Các giải thuật xây dựng thực thể cơ sở</a:t>
                </a:r>
                <a:r>
                  <a:rPr lang="en-US" sz="2000" b="1"/>
                  <a:t> (tt)</a:t>
                </a:r>
              </a:p>
              <a:p>
                <a:pPr lvl="0" algn="just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b="1"/>
                  <a:t>Giải thuật Bresenham (tt)</a:t>
                </a: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Giá trị </a:t>
                </a:r>
                <a:r>
                  <a:rPr lang="vi-VN" sz="2000" i="1"/>
                  <a:t>p</a:t>
                </a:r>
                <a:r>
                  <a:rPr lang="vi-VN" sz="2000" baseline="-25000"/>
                  <a:t>0</a:t>
                </a:r>
                <a:r>
                  <a:rPr lang="vi-VN" sz="2000"/>
                  <a:t> được tính từ điểm vẽ đầu tiên (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, 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) theo công thức:</a:t>
                </a:r>
                <a:r>
                  <a:rPr lang="en-US" sz="2000"/>
                  <a:t> </a:t>
                </a:r>
              </a:p>
              <a:p>
                <a:pPr marL="0" lv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:r>
                  <a:rPr lang="en-US" sz="2000" i="1"/>
                  <a:t>	</a:t>
                </a:r>
                <a:r>
                  <a:rPr lang="vi-VN" sz="2000" i="1"/>
                  <a:t>p</a:t>
                </a:r>
                <a:r>
                  <a:rPr lang="vi-VN" sz="2000" baseline="-25000"/>
                  <a:t>0</a:t>
                </a:r>
                <a:r>
                  <a:rPr lang="vi-VN" sz="2000"/>
                  <a:t> = 2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y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 − 2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x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 + </a:t>
                </a:r>
                <a:r>
                  <a:rPr lang="vi-VN" sz="2000" i="1"/>
                  <a:t>c </a:t>
                </a:r>
                <a:r>
                  <a:rPr lang="vi-VN" sz="2000"/>
                  <a:t>= 2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y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 − 2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x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 + 2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y</a:t>
                </a:r>
                <a:r>
                  <a:rPr lang="en-US" sz="2000"/>
                  <a:t>+</a:t>
                </a:r>
                <a:r>
                  <a:rPr lang="vi-VN" sz="2000"/>
                  <a:t>(2</a:t>
                </a:r>
                <a:r>
                  <a:rPr lang="vi-VN" sz="2000" i="1"/>
                  <a:t>b </a:t>
                </a:r>
                <a:r>
                  <a:rPr lang="vi-VN" sz="2000"/>
                  <a:t>− </a:t>
                </a:r>
                <a:r>
                  <a:rPr lang="en-US" sz="2000"/>
                  <a:t>1</a:t>
                </a:r>
                <a:r>
                  <a:rPr lang="vi-VN" sz="2000"/>
                  <a:t>)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x</a:t>
                </a:r>
                <a:endParaRPr lang="en-US" sz="2000" i="1" baseline="-25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Do (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, 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) là điểm nguyên thuộc về đoạn thẳng nên ta có</a:t>
                </a:r>
                <a:r>
                  <a:rPr lang="en-US" sz="2000"/>
                  <a:t>: 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 = </a:t>
                </a:r>
                <a:r>
                  <a:rPr lang="vi-VN" sz="2000" i="1"/>
                  <a:t>mx</a:t>
                </a:r>
                <a:r>
                  <a:rPr lang="vi-VN" sz="2000" baseline="-25000"/>
                  <a:t>0</a:t>
                </a:r>
                <a:r>
                  <a:rPr lang="vi-VN" sz="2000"/>
                  <a:t> + </a:t>
                </a:r>
                <a:r>
                  <a:rPr lang="vi-VN" sz="2000" i="1"/>
                  <a:t>b </a:t>
                </a:r>
                <a:r>
                  <a:rPr lang="vi-VN" sz="20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/>
                  <a:t>x</a:t>
                </a:r>
                <a:r>
                  <a:rPr lang="en-US" sz="2000" baseline="-25000"/>
                  <a:t>0</a:t>
                </a:r>
                <a:r>
                  <a:rPr lang="en-US" sz="2000"/>
                  <a:t>+b</a:t>
                </a:r>
                <a:r>
                  <a:rPr lang="vi-VN" sz="2000"/>
                  <a:t>. </a:t>
                </a:r>
                <a:endParaRPr lang="en-US" sz="2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Thế vào phương trình trên ta suy ra: </a:t>
                </a:r>
                <a:r>
                  <a:rPr lang="vi-VN" sz="2000" i="1"/>
                  <a:t>p</a:t>
                </a:r>
                <a:r>
                  <a:rPr lang="vi-VN" sz="2000" baseline="-25000"/>
                  <a:t>0</a:t>
                </a:r>
                <a:r>
                  <a:rPr lang="vi-VN" sz="2000"/>
                  <a:t> = 2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y</a:t>
                </a:r>
                <a:r>
                  <a:rPr lang="vi-VN" sz="2000" i="1"/>
                  <a:t> </a:t>
                </a:r>
                <a:r>
                  <a:rPr lang="vi-VN" sz="2000"/>
                  <a:t>− 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x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1317" y="1502061"/>
                <a:ext cx="10745206" cy="4016768"/>
              </a:xfrm>
              <a:blipFill rotWithShape="0">
                <a:blip r:embed="rId3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16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763" y="1650554"/>
            <a:ext cx="10185937" cy="4572000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Bresenham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428" y="2669078"/>
            <a:ext cx="3560472" cy="28931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void LineBres (int x1, int y1, int x2, int y2)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{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int Dx, Dy, p, Const1, Const2;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int x, y;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Dx = x2 - x1;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Dy = y2 - y1;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p = 2*Dy - Dx; // (Dy &lt;&lt;1) - Dx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Const1 = 2*Dy; // Dy &lt;&lt;1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Const2 = 2*(Dy-Dx); // (Dy-Dx) &lt;&lt;1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x = x1;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y = y1;</a:t>
            </a:r>
          </a:p>
          <a:p>
            <a:r>
              <a:rPr lang="en-US" sz="1400">
                <a:latin typeface="Adobe Arabic" panose="02040503050201020203" pitchFamily="18" charset="-78"/>
                <a:cs typeface="Adobe Arabic" panose="02040503050201020203" pitchFamily="18" charset="-78"/>
              </a:rPr>
              <a:t>  putpixel(x, y, Color);</a:t>
            </a:r>
          </a:p>
        </p:txBody>
      </p:sp>
      <p:sp>
        <p:nvSpPr>
          <p:cNvPr id="8" name="Rectangle 7"/>
          <p:cNvSpPr/>
          <p:nvPr/>
        </p:nvSpPr>
        <p:spPr>
          <a:xfrm>
            <a:off x="4310409" y="2175172"/>
            <a:ext cx="3162300" cy="387798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for(i=x1; i&lt;x2; i++)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{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if (p&lt;0) 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{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  p += 2*Dy;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}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else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{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  p += 2*(Dy-Dx);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  y++;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} 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x++;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  putpixel(x, y, Color);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  }</a:t>
            </a:r>
          </a:p>
          <a:p>
            <a:r>
              <a:rPr lang="en-US" sz="1600">
                <a:latin typeface="Adobe Arabic" panose="02040503050201020203" pitchFamily="18" charset="-78"/>
                <a:cs typeface="Adobe Arabic" panose="02040503050201020203" pitchFamily="18" charset="-78"/>
              </a:rPr>
              <a:t>} // LineBres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768" y="1650554"/>
            <a:ext cx="196663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3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4362" y="1523362"/>
            <a:ext cx="10360609" cy="345061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2.2.3. </a:t>
            </a:r>
            <a:r>
              <a:rPr lang="vi-VN" sz="2200" b="1"/>
              <a:t>Các giải thuật xây dựng thực thể cơ sở</a:t>
            </a:r>
            <a:r>
              <a:rPr lang="en-US" sz="2200" b="1"/>
              <a:t> (tt)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Bài tập áp dụng: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/>
              <a:t>Sử dụng thuật toán Bresenham trình bày các bước vẽ đường thẳng đi qua 2 điểm A</a:t>
            </a:r>
            <a:r>
              <a:rPr lang="en-US" sz="2000"/>
              <a:t> (30,20), B(40, 28)</a:t>
            </a:r>
            <a:r>
              <a:rPr lang="en-US" sz="220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31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55879" y="1063043"/>
            <a:ext cx="4626735" cy="475820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dy = y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– y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= 28 – 20  = 8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dx = x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– x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= 40 – 30 = 10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m =  0.8 (0&lt;m&lt;1)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Tính toán giá trị 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= 2dy – dx = 2(8) – 10 = 6 (&gt;0)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Hằng số 2dy và 2dy-2dx: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2dy = 2(8) = 16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2dy-2dx = 2(8)- 2(10) =16 – 20 = -4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= 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+2dy-2dx= 6-4 =2 (&gt;0)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P</a:t>
            </a:r>
            <a:r>
              <a:rPr lang="en-US" sz="22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+2dy-2dx= 2-4 =-2 (&lt;0)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Pk+1= 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+2dy =-2+16 = 14 (&gt;0)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= 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+2dy-2dx= 14-4 =10 (&gt;0)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370562" y="284265"/>
            <a:ext cx="9603275" cy="1049235"/>
          </a:xfrm>
        </p:spPr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graphicFrame>
        <p:nvGraphicFramePr>
          <p:cNvPr id="13" name="Group 6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906737"/>
              </p:ext>
            </p:extLst>
          </p:nvPr>
        </p:nvGraphicFramePr>
        <p:xfrm>
          <a:off x="5782614" y="1063043"/>
          <a:ext cx="5976834" cy="435864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992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</a:t>
                      </a:r>
                      <a:r>
                        <a:rPr kumimoji="0" lang="en-US" sz="20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k</a:t>
                      </a:r>
                      <a:endParaRPr kumimoji="0" 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(X</a:t>
                      </a:r>
                      <a:r>
                        <a:rPr kumimoji="0" lang="en-US" sz="20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k+1</a:t>
                      </a: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Y</a:t>
                      </a:r>
                      <a:r>
                        <a:rPr kumimoji="0" lang="en-US" sz="20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k+1</a:t>
                      </a: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(31,21)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(32,22)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(33,22)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(34,23)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(35,24)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36,25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37,26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38,26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39,27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40,28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782613" y="1472940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82613" y="1878079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82614" y="2241694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82612" y="2627764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82612" y="3032903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82611" y="3432219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82614" y="3844343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2614" y="4256467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82614" y="4623121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82614" y="5028607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70393" y="1422580"/>
            <a:ext cx="4626735" cy="39991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= 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+2dy-2dx= 10-4 =6 (&gt;0)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Pk+1= 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+2dy-2dx =6-4 = 2 (&gt;0)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P</a:t>
            </a:r>
            <a:r>
              <a:rPr lang="en-US" sz="22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+2dy-2dx= 2-4 =-2 (&lt;0)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= 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+2dy = -2+16 =14 (&gt;0)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= P</a:t>
            </a:r>
            <a:r>
              <a:rPr lang="en-US" sz="2200" baseline="-2500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+2dy-2dx= 14-4 = 10 (&gt;0)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370562" y="284265"/>
            <a:ext cx="9603275" cy="615621"/>
          </a:xfrm>
        </p:spPr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graphicFrame>
        <p:nvGraphicFramePr>
          <p:cNvPr id="13" name="Group 6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134918"/>
              </p:ext>
            </p:extLst>
          </p:nvPr>
        </p:nvGraphicFramePr>
        <p:xfrm>
          <a:off x="5782614" y="1063043"/>
          <a:ext cx="5976834" cy="435864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992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</a:t>
                      </a:r>
                      <a:r>
                        <a:rPr kumimoji="0" lang="en-US" sz="20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k</a:t>
                      </a:r>
                      <a:endParaRPr kumimoji="0" 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(X</a:t>
                      </a:r>
                      <a:r>
                        <a:rPr kumimoji="0" lang="en-US" sz="20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k+1</a:t>
                      </a: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Y</a:t>
                      </a:r>
                      <a:r>
                        <a:rPr kumimoji="0" lang="en-US" sz="20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k+1</a:t>
                      </a: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(31,21)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(32,22)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(33,22)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(34,23)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(35,24)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(36,25)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(37,26)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(38,26)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(39,27)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8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54133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00647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414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(40,28)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5783651" y="3429000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7131" y="3829829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97130" y="4226151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97129" y="4639563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97128" y="5023296"/>
            <a:ext cx="5975797" cy="412124"/>
          </a:xfrm>
          <a:prstGeom prst="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1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4363" y="1668003"/>
            <a:ext cx="9603275" cy="894893"/>
          </a:xfrm>
        </p:spPr>
        <p:txBody>
          <a:bodyPr>
            <a:normAutofit lnSpcReduction="10000"/>
          </a:bodyPr>
          <a:lstStyle/>
          <a:p>
            <a:r>
              <a:rPr lang="en-US" b="1"/>
              <a:t>Bài tập:</a:t>
            </a:r>
            <a:r>
              <a:rPr lang="en-US"/>
              <a:t> cho tọa điểm A(3,2) và B(8,12) trình bày các bước vẽ đường thẳng đi từ A đến 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31" y="2717238"/>
            <a:ext cx="5655169" cy="30524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788" y="2717238"/>
            <a:ext cx="3727730" cy="3052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788" y="2115449"/>
            <a:ext cx="3737344" cy="431511"/>
          </a:xfrm>
          <a:prstGeom prst="rect">
            <a:avLst/>
          </a:prstGeom>
        </p:spPr>
      </p:pic>
      <p:sp>
        <p:nvSpPr>
          <p:cNvPr id="4" name="32-Point Star 3"/>
          <p:cNvSpPr/>
          <p:nvPr/>
        </p:nvSpPr>
        <p:spPr>
          <a:xfrm>
            <a:off x="6490952" y="3116687"/>
            <a:ext cx="1751527" cy="1893195"/>
          </a:xfrm>
          <a:prstGeom prst="star32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m&gt;1</a:t>
            </a:r>
          </a:p>
          <a:p>
            <a:pPr algn="ctr"/>
            <a:r>
              <a:rPr lang="en-US"/>
              <a:t>T</a:t>
            </a:r>
            <a:r>
              <a:rPr lang="en-US">
                <a:sym typeface="Wingdings" panose="05000000000000000000" pitchFamily="2" charset="2"/>
              </a:rPr>
              <a:t>F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5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2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5460" y="1668003"/>
                <a:ext cx="7921928" cy="4230521"/>
              </a:xfrm>
            </p:spPr>
            <p:txBody>
              <a:bodyPr>
                <a:normAutofit fontScale="85000" lnSpcReduction="20000"/>
              </a:bodyPr>
              <a:lstStyle/>
              <a:p>
                <a:pPr lvl="0"/>
                <a:r>
                  <a:rPr lang="en-US"/>
                  <a:t>Ta có: </a:t>
                </a:r>
                <a:r>
                  <a:rPr lang="en-US" i="1"/>
                  <a:t>y </a:t>
                </a:r>
                <a:r>
                  <a:rPr lang="en-US"/>
                  <a:t>= </a:t>
                </a:r>
                <a:r>
                  <a:rPr lang="en-US" i="1"/>
                  <a:t>m</a:t>
                </a:r>
                <a:r>
                  <a:rPr lang="en-US"/>
                  <a:t>(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/>
                  <a:t>-1) + </a:t>
                </a:r>
                <a:r>
                  <a:rPr lang="en-US" i="1"/>
                  <a:t>b</a:t>
                </a:r>
                <a:r>
                  <a:rPr lang="en-US"/>
                  <a:t> </a:t>
                </a:r>
              </a:p>
              <a:p>
                <a:pPr lvl="0"/>
                <a:r>
                  <a:rPr lang="en-US">
                    <a:solidFill>
                      <a:srgbClr val="FF0000"/>
                    </a:solidFill>
                  </a:rPr>
                  <a:t>Đặt d</a:t>
                </a:r>
                <a:r>
                  <a:rPr lang="en-US" baseline="-25000">
                    <a:solidFill>
                      <a:srgbClr val="FF0000"/>
                    </a:solidFill>
                  </a:rPr>
                  <a:t>1</a:t>
                </a:r>
                <a:r>
                  <a:rPr lang="en-US">
                    <a:solidFill>
                      <a:srgbClr val="FF0000"/>
                    </a:solidFill>
                  </a:rPr>
                  <a:t>= y - y</a:t>
                </a:r>
                <a:r>
                  <a:rPr lang="en-US" baseline="-25000">
                    <a:solidFill>
                      <a:srgbClr val="FF0000"/>
                    </a:solidFill>
                  </a:rPr>
                  <a:t>i</a:t>
                </a:r>
                <a:r>
                  <a:rPr lang="en-US">
                    <a:solidFill>
                      <a:srgbClr val="FF0000"/>
                    </a:solidFill>
                  </a:rPr>
                  <a:t> và d</a:t>
                </a:r>
                <a:r>
                  <a:rPr lang="en-US" baseline="-25000">
                    <a:solidFill>
                      <a:srgbClr val="FF0000"/>
                    </a:solidFill>
                  </a:rPr>
                  <a:t>2</a:t>
                </a:r>
                <a:r>
                  <a:rPr lang="en-US">
                    <a:solidFill>
                      <a:srgbClr val="FF0000"/>
                    </a:solidFill>
                  </a:rPr>
                  <a:t>= y</a:t>
                </a:r>
                <a:r>
                  <a:rPr lang="en-US" baseline="-25000">
                    <a:solidFill>
                      <a:srgbClr val="FF0000"/>
                    </a:solidFill>
                  </a:rPr>
                  <a:t>i+1 </a:t>
                </a:r>
                <a:r>
                  <a:rPr lang="en-US">
                    <a:solidFill>
                      <a:srgbClr val="FF0000"/>
                    </a:solidFill>
                  </a:rPr>
                  <a:t>- y</a:t>
                </a:r>
              </a:p>
              <a:p>
                <a:r>
                  <a:rPr lang="vi-VN"/>
                  <a:t>Xét </a:t>
                </a:r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 </a:t>
                </a:r>
                <a:r>
                  <a:rPr lang="vi-VN" i="1"/>
                  <a:t>D</a:t>
                </a:r>
                <a:r>
                  <a:rPr lang="vi-VN" i="1" baseline="-25000"/>
                  <a:t>x</a:t>
                </a:r>
                <a:r>
                  <a:rPr lang="vi-VN"/>
                  <a:t>(</a:t>
                </a:r>
                <a:r>
                  <a:rPr lang="vi-VN" i="1"/>
                  <a:t>d</a:t>
                </a:r>
                <a:r>
                  <a:rPr lang="vi-VN" baseline="-25000"/>
                  <a:t>1</a:t>
                </a:r>
                <a:r>
                  <a:rPr lang="vi-VN"/>
                  <a:t>−</a:t>
                </a:r>
                <a:r>
                  <a:rPr lang="vi-VN" i="1"/>
                  <a:t>d</a:t>
                </a:r>
                <a:r>
                  <a:rPr lang="vi-VN" baseline="-25000"/>
                  <a:t>2</a:t>
                </a:r>
                <a:r>
                  <a:rPr lang="vi-VN"/>
                  <a:t>) = </a:t>
                </a:r>
                <a:r>
                  <a:rPr lang="vi-VN" i="1"/>
                  <a:t>Dx</a:t>
                </a:r>
                <a:r>
                  <a:rPr lang="vi-VN"/>
                  <a:t>(2</a:t>
                </a:r>
                <a:r>
                  <a:rPr lang="vi-VN" i="1"/>
                  <a:t>y </a:t>
                </a:r>
                <a:r>
                  <a:rPr lang="en-US" i="1"/>
                  <a:t>- </a:t>
                </a:r>
                <a:r>
                  <a:rPr lang="vi-VN"/>
                  <a:t>2</a:t>
                </a:r>
                <a:r>
                  <a:rPr lang="vi-VN" i="1"/>
                  <a:t>y</a:t>
                </a:r>
                <a:r>
                  <a:rPr lang="vi-VN" i="1" baseline="-25000"/>
                  <a:t>i</a:t>
                </a:r>
                <a:r>
                  <a:rPr lang="en-US" i="1" baseline="-25000"/>
                  <a:t> </a:t>
                </a:r>
                <a:r>
                  <a:rPr lang="en-US"/>
                  <a:t>+</a:t>
                </a:r>
                <a:r>
                  <a:rPr lang="vi-VN"/>
                  <a:t> 1)</a:t>
                </a:r>
                <a:r>
                  <a:rPr lang="en-US"/>
                  <a:t>.</a:t>
                </a:r>
                <a:r>
                  <a:rPr lang="en-US">
                    <a:solidFill>
                      <a:srgbClr val="FF0000"/>
                    </a:solidFill>
                  </a:rPr>
                  <a:t> Vì y</a:t>
                </a:r>
                <a:r>
                  <a:rPr lang="en-US" baseline="-25000">
                    <a:solidFill>
                      <a:srgbClr val="FF0000"/>
                    </a:solidFill>
                  </a:rPr>
                  <a:t>i+1</a:t>
                </a:r>
                <a:r>
                  <a:rPr lang="en-US">
                    <a:solidFill>
                      <a:srgbClr val="FF0000"/>
                    </a:solidFill>
                  </a:rPr>
                  <a:t> = y</a:t>
                </a:r>
                <a:r>
                  <a:rPr lang="en-US" baseline="-25000">
                    <a:solidFill>
                      <a:srgbClr val="FF0000"/>
                    </a:solidFill>
                  </a:rPr>
                  <a:t>i </a:t>
                </a:r>
                <a:r>
                  <a:rPr lang="en-US">
                    <a:solidFill>
                      <a:srgbClr val="FF0000"/>
                    </a:solidFill>
                  </a:rPr>
                  <a:t>-1</a:t>
                </a:r>
              </a:p>
              <a:p>
                <a:r>
                  <a:rPr lang="vi-VN"/>
                  <a:t>⇒ </a:t>
                </a:r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 </a:t>
                </a:r>
                <a:r>
                  <a:rPr lang="vi-VN" i="1"/>
                  <a:t>Dx </a:t>
                </a:r>
                <a:r>
                  <a:rPr lang="en-US"/>
                  <a:t>{</a:t>
                </a:r>
                <a:r>
                  <a:rPr lang="vi-VN"/>
                  <a:t>2</a:t>
                </a:r>
                <a:r>
                  <a:rPr lang="en-US"/>
                  <a:t>[</a:t>
                </a:r>
                <a:r>
                  <a:rPr lang="vi-VN" i="1"/>
                  <a:t>m </a:t>
                </a:r>
                <a:r>
                  <a:rPr lang="vi-VN"/>
                  <a:t>(</a:t>
                </a:r>
                <a:r>
                  <a:rPr lang="vi-VN" i="1"/>
                  <a:t>x</a:t>
                </a:r>
                <a:r>
                  <a:rPr lang="vi-VN" i="1" baseline="-25000"/>
                  <a:t>i</a:t>
                </a:r>
                <a:r>
                  <a:rPr lang="en-US"/>
                  <a:t>-</a:t>
                </a:r>
                <a:r>
                  <a:rPr lang="vi-VN"/>
                  <a:t>1)+ </a:t>
                </a:r>
                <a:r>
                  <a:rPr lang="vi-VN" i="1"/>
                  <a:t>b</a:t>
                </a:r>
                <a:r>
                  <a:rPr lang="vi-VN"/>
                  <a:t>]</a:t>
                </a:r>
                <a:r>
                  <a:rPr lang="en-US"/>
                  <a:t>-</a:t>
                </a:r>
                <a:r>
                  <a:rPr lang="vi-VN"/>
                  <a:t> 2</a:t>
                </a:r>
                <a:r>
                  <a:rPr lang="vi-VN" i="1"/>
                  <a:t>y</a:t>
                </a:r>
                <a:r>
                  <a:rPr lang="vi-VN" i="1" baseline="-25000"/>
                  <a:t>i</a:t>
                </a:r>
                <a:r>
                  <a:rPr lang="en-US"/>
                  <a:t>+</a:t>
                </a:r>
                <a:r>
                  <a:rPr lang="vi-VN"/>
                  <a:t>1</a:t>
                </a:r>
                <a:r>
                  <a:rPr lang="en-US"/>
                  <a:t>}</a:t>
                </a:r>
              </a:p>
              <a:p>
                <a:r>
                  <a:rPr lang="vi-VN"/>
                  <a:t>Thay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/>
                  <a:t>  </a:t>
                </a:r>
                <a:r>
                  <a:rPr lang="vi-VN"/>
                  <a:t>vào phương trình trên ta được: </a:t>
                </a:r>
                <a:endParaRPr lang="en-US"/>
              </a:p>
              <a:p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 2</a:t>
                </a:r>
                <a:r>
                  <a:rPr lang="vi-VN" i="1"/>
                  <a:t>Dyx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en-US" i="1"/>
                  <a:t>- 2</a:t>
                </a:r>
                <a:r>
                  <a:rPr lang="en-US"/>
                  <a:t>Dy + 2bDx - </a:t>
                </a:r>
                <a:r>
                  <a:rPr lang="vi-VN"/>
                  <a:t>2</a:t>
                </a:r>
                <a:r>
                  <a:rPr lang="vi-VN" i="1"/>
                  <a:t>Dxy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en-US"/>
                  <a:t>+</a:t>
                </a:r>
                <a:r>
                  <a:rPr lang="vi-VN"/>
                  <a:t> </a:t>
                </a:r>
                <a:r>
                  <a:rPr lang="vi-VN" i="1"/>
                  <a:t>Dx</a:t>
                </a:r>
                <a:endParaRPr lang="en-US" i="1"/>
              </a:p>
              <a:p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</a:t>
                </a:r>
                <a:r>
                  <a:rPr lang="en-US"/>
                  <a:t> </a:t>
                </a:r>
                <a:r>
                  <a:rPr lang="vi-VN"/>
                  <a:t>2</a:t>
                </a:r>
                <a:r>
                  <a:rPr lang="vi-VN" i="1"/>
                  <a:t>Dyx</a:t>
                </a:r>
                <a:r>
                  <a:rPr lang="vi-VN" i="1" baseline="-25000"/>
                  <a:t>i </a:t>
                </a:r>
                <a:r>
                  <a:rPr lang="en-US"/>
                  <a:t>-</a:t>
                </a:r>
                <a:r>
                  <a:rPr lang="vi-VN"/>
                  <a:t> 2</a:t>
                </a:r>
                <a:r>
                  <a:rPr lang="vi-VN" i="1"/>
                  <a:t>Dxy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en-US"/>
                  <a:t>+</a:t>
                </a:r>
                <a:r>
                  <a:rPr lang="vi-VN"/>
                  <a:t> </a:t>
                </a:r>
                <a:r>
                  <a:rPr lang="vi-VN" i="1"/>
                  <a:t>c </a:t>
                </a:r>
                <a:r>
                  <a:rPr lang="vi-VN"/>
                  <a:t>, với</a:t>
                </a:r>
                <a:r>
                  <a:rPr lang="en-US"/>
                  <a:t> </a:t>
                </a:r>
                <a:r>
                  <a:rPr lang="vi-VN" i="1"/>
                  <a:t>c </a:t>
                </a:r>
                <a:r>
                  <a:rPr lang="vi-VN"/>
                  <a:t>= (2</a:t>
                </a:r>
                <a:r>
                  <a:rPr lang="vi-VN" i="1"/>
                  <a:t>b </a:t>
                </a:r>
                <a:r>
                  <a:rPr lang="en-US"/>
                  <a:t>+</a:t>
                </a:r>
                <a:r>
                  <a:rPr lang="vi-VN"/>
                  <a:t> 1)</a:t>
                </a:r>
                <a:r>
                  <a:rPr lang="vi-VN" i="1"/>
                  <a:t>Dx</a:t>
                </a:r>
                <a:r>
                  <a:rPr lang="en-US" i="1"/>
                  <a:t> - </a:t>
                </a:r>
                <a:r>
                  <a:rPr lang="vi-VN"/>
                  <a:t>2</a:t>
                </a:r>
                <a:r>
                  <a:rPr lang="vi-VN" i="1"/>
                  <a:t>Dy</a:t>
                </a:r>
                <a:endParaRPr lang="en-US"/>
              </a:p>
              <a:p>
                <a:pPr lvl="0"/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= (2</a:t>
                </a:r>
                <a:r>
                  <a:rPr lang="en-US" i="1"/>
                  <a:t>D</a:t>
                </a:r>
                <a:r>
                  <a:rPr lang="en-US" i="1" baseline="-25000"/>
                  <a:t>y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 baseline="-25000"/>
                  <a:t>+1 </a:t>
                </a:r>
                <a:r>
                  <a:rPr lang="en-US"/>
                  <a:t>- 2</a:t>
                </a:r>
                <a:r>
                  <a:rPr lang="en-US" i="1"/>
                  <a:t>D</a:t>
                </a:r>
                <a:r>
                  <a:rPr lang="en-US" i="1" baseline="-25000"/>
                  <a:t>x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+ </a:t>
                </a:r>
                <a:r>
                  <a:rPr lang="en-US" i="1"/>
                  <a:t>c</a:t>
                </a:r>
                <a:r>
                  <a:rPr lang="en-US"/>
                  <a:t>) − (2</a:t>
                </a:r>
                <a:r>
                  <a:rPr lang="en-US" i="1"/>
                  <a:t>D</a:t>
                </a:r>
                <a:r>
                  <a:rPr lang="en-US" i="1" baseline="-25000"/>
                  <a:t>y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- 2</a:t>
                </a:r>
                <a:r>
                  <a:rPr lang="en-US" i="1"/>
                  <a:t>D</a:t>
                </a:r>
                <a:r>
                  <a:rPr lang="en-US" i="1" baseline="-25000"/>
                  <a:t>x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/>
                  <a:t> + </a:t>
                </a:r>
                <a:r>
                  <a:rPr lang="en-US" i="1"/>
                  <a:t>c)</a:t>
                </a:r>
                <a:br>
                  <a:rPr lang="en-US"/>
                </a:br>
                <a:r>
                  <a:rPr lang="en-US"/>
                  <a:t>⇔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= 2</a:t>
                </a:r>
                <a:r>
                  <a:rPr lang="en-US" i="1"/>
                  <a:t>D</a:t>
                </a:r>
                <a:r>
                  <a:rPr lang="en-US" i="1" baseline="-25000"/>
                  <a:t>y</a:t>
                </a:r>
                <a:r>
                  <a:rPr lang="en-US" i="1"/>
                  <a:t> </a:t>
                </a:r>
                <a:r>
                  <a:rPr lang="en-US"/>
                  <a:t>(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/>
                  <a:t>) - 2</a:t>
                </a:r>
                <a:r>
                  <a:rPr lang="en-US" i="1"/>
                  <a:t>Dx </a:t>
                </a:r>
                <a:r>
                  <a:rPr lang="en-US"/>
                  <a:t>(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- 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/>
                  <a:t>)</a:t>
                </a:r>
                <a:br>
                  <a:rPr lang="en-US"/>
                </a:br>
                <a:r>
                  <a:rPr lang="en-US"/>
                  <a:t>⇔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= - 2</a:t>
                </a:r>
                <a:r>
                  <a:rPr lang="en-US" i="1"/>
                  <a:t>D</a:t>
                </a:r>
                <a:r>
                  <a:rPr lang="en-US" i="1" baseline="-25000"/>
                  <a:t>x</a:t>
                </a:r>
                <a:r>
                  <a:rPr lang="en-US" i="1"/>
                  <a:t> </a:t>
                </a:r>
                <a:r>
                  <a:rPr lang="en-US"/>
                  <a:t>(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/>
                  <a:t>) - 2</a:t>
                </a:r>
                <a:r>
                  <a:rPr lang="en-US" i="1"/>
                  <a:t>D</a:t>
                </a:r>
                <a:r>
                  <a:rPr lang="en-US" i="1" baseline="-25000"/>
                  <a:t>y</a:t>
                </a:r>
                <a:r>
                  <a:rPr lang="en-US"/>
                  <a:t>, do 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= </a:t>
                </a:r>
                <a:r>
                  <a:rPr lang="en-US" i="1"/>
                  <a:t>x</a:t>
                </a:r>
                <a:r>
                  <a:rPr lang="en-US" i="1" baseline="-25000"/>
                  <a:t>i </a:t>
                </a:r>
                <a:r>
                  <a:rPr lang="en-US"/>
                  <a:t>- 1</a:t>
                </a:r>
              </a:p>
            </p:txBody>
          </p:sp>
        </mc:Choice>
        <mc:Fallback xmlns="">
          <p:sp>
            <p:nvSpPr>
              <p:cNvPr id="2252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5460" y="1668003"/>
                <a:ext cx="7921928" cy="4230521"/>
              </a:xfrm>
              <a:blipFill rotWithShape="0">
                <a:blip r:embed="rId2"/>
                <a:stretch>
                  <a:fillRect l="-692" t="-720" b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3059199-30FB-4025-8292-946E6F28F608}"/>
              </a:ext>
            </a:extLst>
          </p:cNvPr>
          <p:cNvSpPr/>
          <p:nvPr/>
        </p:nvSpPr>
        <p:spPr>
          <a:xfrm>
            <a:off x="8751340" y="2389760"/>
            <a:ext cx="2618406" cy="2714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329645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98902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868159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1646" y="2812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1646" y="3581997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821646" y="4336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981032" y="3423792"/>
            <a:ext cx="274320" cy="27432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821646" y="3560952"/>
            <a:ext cx="2548100" cy="775788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958536" y="4172003"/>
            <a:ext cx="274320" cy="2743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</a:t>
            </a:r>
          </a:p>
        </p:txBody>
      </p:sp>
      <p:sp>
        <p:nvSpPr>
          <p:cNvPr id="17" name="Oval 16"/>
          <p:cNvSpPr/>
          <p:nvPr/>
        </p:nvSpPr>
        <p:spPr>
          <a:xfrm>
            <a:off x="10019379" y="3871559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751206" y="3397338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751206" y="5040736"/>
            <a:ext cx="3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x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4EF4B50E-3ACC-40D4-8867-B3377287B2D8}"/>
              </a:ext>
            </a:extLst>
          </p:cNvPr>
          <p:cNvSpPr txBox="1"/>
          <p:nvPr/>
        </p:nvSpPr>
        <p:spPr>
          <a:xfrm>
            <a:off x="8282812" y="4160357"/>
            <a:ext cx="60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49C421D4-BB0C-4988-B1F9-A94CED681A08}"/>
              </a:ext>
            </a:extLst>
          </p:cNvPr>
          <p:cNvSpPr txBox="1"/>
          <p:nvPr/>
        </p:nvSpPr>
        <p:spPr>
          <a:xfrm>
            <a:off x="8421649" y="3376286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9864098" y="5064321"/>
            <a:ext cx="6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837A58DE-515D-48F5-BD1A-4C528FAB16B1}"/>
              </a:ext>
            </a:extLst>
          </p:cNvPr>
          <p:cNvSpPr txBox="1"/>
          <p:nvPr/>
        </p:nvSpPr>
        <p:spPr>
          <a:xfrm>
            <a:off x="8353278" y="3802671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DB1CBE-78D7-4E17-8CC6-760F4693ECD3}"/>
              </a:ext>
            </a:extLst>
          </p:cNvPr>
          <p:cNvCxnSpPr>
            <a:cxnSpLocks/>
          </p:cNvCxnSpPr>
          <p:nvPr/>
        </p:nvCxnSpPr>
        <p:spPr>
          <a:xfrm>
            <a:off x="8706198" y="3963510"/>
            <a:ext cx="2688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35F483-0A46-4822-9CBD-6214DB25F19E}"/>
              </a:ext>
            </a:extLst>
          </p:cNvPr>
          <p:cNvCxnSpPr/>
          <p:nvPr/>
        </p:nvCxnSpPr>
        <p:spPr>
          <a:xfrm>
            <a:off x="11498223" y="3581997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8DB98C-ED79-4EFD-9119-E22381877876}"/>
              </a:ext>
            </a:extLst>
          </p:cNvPr>
          <p:cNvCxnSpPr/>
          <p:nvPr/>
        </p:nvCxnSpPr>
        <p:spPr>
          <a:xfrm>
            <a:off x="11519648" y="3984323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85194" y="355833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595246" y="397095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5628068" y="1675178"/>
            <a:ext cx="576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0&lt;m&lt;1; y biến thiên theo x (Dx) do x &gt;&gt; nhanh hơn y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8326873" y="5666352"/>
            <a:ext cx="38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Dx&lt;0 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(d1-d2)&lt;0 thì p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&gt;0, chọn S</a:t>
            </a:r>
          </a:p>
        </p:txBody>
      </p:sp>
      <p:sp>
        <p:nvSpPr>
          <p:cNvPr id="30" name="32-Point Star 29"/>
          <p:cNvSpPr/>
          <p:nvPr/>
        </p:nvSpPr>
        <p:spPr>
          <a:xfrm>
            <a:off x="6490952" y="3116687"/>
            <a:ext cx="1751527" cy="1893195"/>
          </a:xfrm>
          <a:prstGeom prst="star32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0&lt;m&lt;1</a:t>
            </a:r>
          </a:p>
          <a:p>
            <a:pPr algn="ctr"/>
            <a:r>
              <a:rPr lang="en-US"/>
              <a:t>F</a:t>
            </a:r>
            <a:r>
              <a:rPr lang="en-US">
                <a:sym typeface="Wingdings" panose="05000000000000000000" pitchFamily="2" charset="2"/>
              </a:rPr>
              <a:t>T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9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2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5460" y="1668003"/>
                <a:ext cx="7921928" cy="4230521"/>
              </a:xfrm>
            </p:spPr>
            <p:txBody>
              <a:bodyPr>
                <a:normAutofit fontScale="85000" lnSpcReduction="10000"/>
              </a:bodyPr>
              <a:lstStyle/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Từ đây ta có thể suy ra cách tính </a:t>
                </a:r>
                <a:r>
                  <a:rPr lang="vi-VN" sz="2000" i="1"/>
                  <a:t>p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như sau:</a:t>
                </a:r>
                <a:r>
                  <a:rPr lang="en-US" sz="2000"/>
                  <a:t> </a:t>
                </a: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i="1"/>
                  <a:t>Từ p</a:t>
                </a:r>
                <a:r>
                  <a:rPr lang="en-US" sz="2000" i="1" baseline="-25000"/>
                  <a:t>i</a:t>
                </a:r>
                <a:r>
                  <a:rPr lang="en-US" sz="2000" baseline="-25000"/>
                  <a:t>+1</a:t>
                </a:r>
                <a:r>
                  <a:rPr lang="en-US" sz="2000"/>
                  <a:t> − </a:t>
                </a:r>
                <a:r>
                  <a:rPr lang="en-US" sz="2000" i="1"/>
                  <a:t>p</a:t>
                </a:r>
                <a:r>
                  <a:rPr lang="en-US" sz="2000" i="1" baseline="-25000"/>
                  <a:t>i</a:t>
                </a:r>
                <a:r>
                  <a:rPr lang="en-US" sz="2000" i="1"/>
                  <a:t> </a:t>
                </a:r>
                <a:r>
                  <a:rPr lang="en-US" sz="2000"/>
                  <a:t>= </a:t>
                </a:r>
                <a:r>
                  <a:rPr lang="en-US" sz="1800"/>
                  <a:t>- 2</a:t>
                </a:r>
                <a:r>
                  <a:rPr lang="en-US" sz="1800" i="1"/>
                  <a:t>D</a:t>
                </a:r>
                <a:r>
                  <a:rPr lang="en-US" sz="1800" i="1" baseline="-25000"/>
                  <a:t>x</a:t>
                </a:r>
                <a:r>
                  <a:rPr lang="en-US" sz="1800" i="1"/>
                  <a:t> </a:t>
                </a:r>
                <a:r>
                  <a:rPr lang="en-US" sz="1800"/>
                  <a:t>(</a:t>
                </a:r>
                <a:r>
                  <a:rPr lang="en-US" sz="1800" i="1"/>
                  <a:t>y</a:t>
                </a:r>
                <a:r>
                  <a:rPr lang="en-US" sz="1800" i="1" baseline="-25000"/>
                  <a:t>i</a:t>
                </a:r>
                <a:r>
                  <a:rPr lang="en-US" sz="1800" baseline="-25000"/>
                  <a:t>+1</a:t>
                </a:r>
                <a:r>
                  <a:rPr lang="en-US" sz="1800"/>
                  <a:t> − </a:t>
                </a:r>
                <a:r>
                  <a:rPr lang="en-US" sz="1800" i="1"/>
                  <a:t>y</a:t>
                </a:r>
                <a:r>
                  <a:rPr lang="en-US" sz="1800" i="1" baseline="-25000"/>
                  <a:t>i</a:t>
                </a:r>
                <a:r>
                  <a:rPr lang="en-US" sz="1800"/>
                  <a:t>) - 2</a:t>
                </a:r>
                <a:r>
                  <a:rPr lang="en-US" sz="1800" i="1"/>
                  <a:t>D</a:t>
                </a:r>
                <a:r>
                  <a:rPr lang="en-US" sz="1800" i="1" baseline="-25000"/>
                  <a:t>y</a:t>
                </a:r>
                <a:br>
                  <a:rPr lang="vi-VN" sz="2000"/>
                </a:br>
                <a:r>
                  <a:rPr lang="vi-VN" sz="2000">
                    <a:solidFill>
                      <a:srgbClr val="FF0000"/>
                    </a:solidFill>
                  </a:rPr>
                  <a:t>Nếu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i="1">
                    <a:solidFill>
                      <a:srgbClr val="FF0000"/>
                    </a:solidFill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</a:rPr>
                  <a:t>&gt;=</a:t>
                </a:r>
                <a:r>
                  <a:rPr lang="vi-VN" sz="2000">
                    <a:solidFill>
                      <a:srgbClr val="FF0000"/>
                    </a:solidFill>
                  </a:rPr>
                  <a:t> 0 thì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baseline="-25000">
                    <a:solidFill>
                      <a:srgbClr val="FF0000"/>
                    </a:solidFill>
                  </a:rPr>
                  <a:t>+1</a:t>
                </a:r>
                <a:r>
                  <a:rPr lang="vi-VN" sz="2000">
                    <a:solidFill>
                      <a:srgbClr val="FF0000"/>
                    </a:solidFill>
                  </a:rPr>
                  <a:t> =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i="1">
                    <a:solidFill>
                      <a:srgbClr val="FF0000"/>
                    </a:solidFill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</a:rPr>
                  <a:t>-</a:t>
                </a:r>
                <a:r>
                  <a:rPr lang="vi-VN" sz="2000">
                    <a:solidFill>
                      <a:srgbClr val="FF0000"/>
                    </a:solidFill>
                  </a:rPr>
                  <a:t> 2</a:t>
                </a:r>
                <a:r>
                  <a:rPr lang="vi-VN" sz="2000" i="1">
                    <a:solidFill>
                      <a:srgbClr val="FF0000"/>
                    </a:solidFill>
                  </a:rPr>
                  <a:t>D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y</a:t>
                </a:r>
                <a:r>
                  <a:rPr lang="vi-VN" sz="2000" i="1"/>
                  <a:t> </a:t>
                </a:r>
                <a:r>
                  <a:rPr lang="en-US" sz="2000" i="1">
                    <a:solidFill>
                      <a:srgbClr val="FF0000"/>
                    </a:solidFill>
                  </a:rPr>
                  <a:t>+ 2Dx </a:t>
                </a:r>
                <a:r>
                  <a:rPr lang="vi-VN" sz="2000"/>
                  <a:t>do ta chọn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en-US" sz="2000" i="1"/>
                  <a:t>-1, </a:t>
                </a:r>
                <a:r>
                  <a:rPr lang="en-US" sz="1600" b="1" i="1">
                    <a:solidFill>
                      <a:srgbClr val="0070C0"/>
                    </a:solidFill>
                  </a:rPr>
                  <a:t>có nghĩa x=x-1 và y=y-1</a:t>
                </a:r>
                <a:endParaRPr lang="en-US" sz="2000" b="1">
                  <a:solidFill>
                    <a:srgbClr val="0070C0"/>
                  </a:solidFill>
                </a:endParaRP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Ngược lại, </a:t>
                </a:r>
                <a:r>
                  <a:rPr lang="vi-VN" sz="2000">
                    <a:solidFill>
                      <a:srgbClr val="FF0000"/>
                    </a:solidFill>
                  </a:rPr>
                  <a:t>nếu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en-US" sz="2000" i="1">
                    <a:solidFill>
                      <a:srgbClr val="FF0000"/>
                    </a:solidFill>
                  </a:rPr>
                  <a:t>&lt;</a:t>
                </a:r>
                <a:r>
                  <a:rPr lang="vi-VN" sz="2000">
                    <a:solidFill>
                      <a:srgbClr val="FF0000"/>
                    </a:solidFill>
                  </a:rPr>
                  <a:t> 0 , thì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baseline="-25000">
                    <a:solidFill>
                      <a:srgbClr val="FF0000"/>
                    </a:solidFill>
                  </a:rPr>
                  <a:t>+1</a:t>
                </a:r>
                <a:r>
                  <a:rPr lang="vi-VN" sz="2000">
                    <a:solidFill>
                      <a:srgbClr val="FF0000"/>
                    </a:solidFill>
                  </a:rPr>
                  <a:t> =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i="1">
                    <a:solidFill>
                      <a:srgbClr val="FF0000"/>
                    </a:solidFill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</a:rPr>
                  <a:t>-</a:t>
                </a:r>
                <a:r>
                  <a:rPr lang="vi-VN" sz="2000">
                    <a:solidFill>
                      <a:srgbClr val="FF0000"/>
                    </a:solidFill>
                  </a:rPr>
                  <a:t> 2</a:t>
                </a:r>
                <a:r>
                  <a:rPr lang="vi-VN" sz="2000" i="1">
                    <a:solidFill>
                      <a:srgbClr val="FF0000"/>
                    </a:solidFill>
                  </a:rPr>
                  <a:t>D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y</a:t>
                </a:r>
                <a:r>
                  <a:rPr lang="vi-VN" sz="2000"/>
                  <a:t>, do ta chọn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endParaRPr lang="en-US" sz="2000" i="1" baseline="-25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Giá trị </a:t>
                </a:r>
                <a:r>
                  <a:rPr lang="vi-VN" sz="2000" i="1"/>
                  <a:t>p</a:t>
                </a:r>
                <a:r>
                  <a:rPr lang="vi-VN" sz="2000" baseline="-25000"/>
                  <a:t>0</a:t>
                </a:r>
                <a:r>
                  <a:rPr lang="vi-VN" sz="2000"/>
                  <a:t> được tính từ điểm vẽ đầu tiên (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, 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) theo công thức:</a:t>
                </a:r>
                <a:r>
                  <a:rPr lang="en-US" sz="2000"/>
                  <a:t> </a:t>
                </a: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:r>
                  <a:rPr lang="en-US" sz="1800" i="1"/>
                  <a:t>   </a:t>
                </a:r>
                <a:r>
                  <a:rPr lang="vi-VN" sz="1600" i="1"/>
                  <a:t>p</a:t>
                </a:r>
                <a:r>
                  <a:rPr lang="vi-VN" sz="1600" i="1" baseline="-25000"/>
                  <a:t>i</a:t>
                </a:r>
                <a:r>
                  <a:rPr lang="vi-VN" sz="1600" i="1"/>
                  <a:t> </a:t>
                </a:r>
                <a:r>
                  <a:rPr lang="vi-VN" sz="1600"/>
                  <a:t>= 2</a:t>
                </a:r>
                <a:r>
                  <a:rPr lang="vi-VN" sz="1600" i="1"/>
                  <a:t>Dyx</a:t>
                </a:r>
                <a:r>
                  <a:rPr lang="vi-VN" sz="1600" i="1" baseline="-25000"/>
                  <a:t>i</a:t>
                </a:r>
                <a:r>
                  <a:rPr lang="vi-VN" sz="1600" i="1"/>
                  <a:t> </a:t>
                </a:r>
                <a:r>
                  <a:rPr lang="en-US" sz="1600" i="1"/>
                  <a:t>- 2</a:t>
                </a:r>
                <a:r>
                  <a:rPr lang="en-US" sz="1600"/>
                  <a:t>Dy + 2bDx - </a:t>
                </a:r>
                <a:r>
                  <a:rPr lang="vi-VN" sz="1600"/>
                  <a:t>2</a:t>
                </a:r>
                <a:r>
                  <a:rPr lang="vi-VN" sz="1600" i="1"/>
                  <a:t>Dxy</a:t>
                </a:r>
                <a:r>
                  <a:rPr lang="vi-VN" sz="1600" i="1" baseline="-25000"/>
                  <a:t>i</a:t>
                </a:r>
                <a:r>
                  <a:rPr lang="vi-VN" sz="1600" i="1"/>
                  <a:t> </a:t>
                </a:r>
                <a:r>
                  <a:rPr lang="en-US" sz="1600"/>
                  <a:t>+</a:t>
                </a:r>
                <a:r>
                  <a:rPr lang="vi-VN" sz="1600"/>
                  <a:t> </a:t>
                </a:r>
                <a:r>
                  <a:rPr lang="vi-VN" sz="1600" i="1"/>
                  <a:t>Dx</a:t>
                </a:r>
                <a:r>
                  <a:rPr lang="vi-VN" sz="2000" i="1"/>
                  <a:t> </a:t>
                </a:r>
                <a:r>
                  <a:rPr lang="vi-VN" sz="2000"/>
                  <a:t>= 2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y</a:t>
                </a:r>
                <a:r>
                  <a:rPr lang="vi-VN" sz="2000" i="1"/>
                  <a:t>x</a:t>
                </a:r>
                <a:r>
                  <a:rPr lang="vi-VN" sz="2000" baseline="-25000"/>
                  <a:t>0 </a:t>
                </a:r>
                <a:r>
                  <a:rPr lang="en-US" sz="2000"/>
                  <a:t>-</a:t>
                </a:r>
                <a:r>
                  <a:rPr lang="vi-VN" sz="2000"/>
                  <a:t> 2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x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 </a:t>
                </a:r>
                <a:r>
                  <a:rPr lang="en-US" sz="2000"/>
                  <a:t>+ </a:t>
                </a:r>
                <a:r>
                  <a:rPr lang="vi-VN" sz="2000"/>
                  <a:t>(2</a:t>
                </a:r>
                <a:r>
                  <a:rPr lang="vi-VN" sz="2000" i="1"/>
                  <a:t>b </a:t>
                </a:r>
                <a:r>
                  <a:rPr lang="en-US" sz="2000"/>
                  <a:t>+</a:t>
                </a:r>
                <a:r>
                  <a:rPr lang="vi-VN" sz="2000"/>
                  <a:t> </a:t>
                </a:r>
                <a:r>
                  <a:rPr lang="en-US" sz="2000"/>
                  <a:t>1</a:t>
                </a:r>
                <a:r>
                  <a:rPr lang="vi-VN" sz="2000"/>
                  <a:t>)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x</a:t>
                </a:r>
                <a:r>
                  <a:rPr lang="en-US" sz="2000" i="1" baseline="-25000"/>
                  <a:t> </a:t>
                </a:r>
                <a:r>
                  <a:rPr lang="en-US" sz="2000" i="1"/>
                  <a:t>- </a:t>
                </a:r>
                <a:r>
                  <a:rPr lang="vi-VN" sz="2000"/>
                  <a:t>2</a:t>
                </a:r>
                <a:r>
                  <a:rPr lang="vi-VN" sz="2000" i="1"/>
                  <a:t>D</a:t>
                </a:r>
                <a:r>
                  <a:rPr lang="vi-VN" sz="2000" i="1" baseline="-25000"/>
                  <a:t>y</a:t>
                </a:r>
                <a:endParaRPr lang="en-US" sz="2000" i="1" baseline="-25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Do (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, 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) là điểm nguyên thuộc về đoạn thẳng nên ta có</a:t>
                </a:r>
                <a:r>
                  <a:rPr lang="en-US" sz="2000"/>
                  <a:t>: </a:t>
                </a: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 = </a:t>
                </a:r>
                <a:r>
                  <a:rPr lang="vi-VN" sz="2000" i="1"/>
                  <a:t>mx</a:t>
                </a:r>
                <a:r>
                  <a:rPr lang="vi-VN" sz="2000" baseline="-25000"/>
                  <a:t>0</a:t>
                </a:r>
                <a:r>
                  <a:rPr lang="vi-VN" sz="2000"/>
                  <a:t> + </a:t>
                </a:r>
                <a:r>
                  <a:rPr lang="vi-VN" sz="2000" i="1"/>
                  <a:t>b </a:t>
                </a:r>
                <a:r>
                  <a:rPr lang="vi-VN" sz="20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/>
                  <a:t>x</a:t>
                </a:r>
                <a:r>
                  <a:rPr lang="en-US" sz="2000" baseline="-25000"/>
                  <a:t>0</a:t>
                </a:r>
                <a:r>
                  <a:rPr lang="en-US" sz="2000"/>
                  <a:t>+b</a:t>
                </a:r>
                <a:r>
                  <a:rPr lang="vi-VN" sz="2000"/>
                  <a:t>. </a:t>
                </a:r>
                <a:endParaRPr lang="en-US" sz="2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Thế vào phương trình trên ta suy ra:</a:t>
                </a:r>
                <a:r>
                  <a:rPr lang="vi-VN" sz="2000">
                    <a:solidFill>
                      <a:srgbClr val="FF0000"/>
                    </a:solidFill>
                  </a:rPr>
                  <a:t>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baseline="-25000">
                    <a:solidFill>
                      <a:srgbClr val="FF0000"/>
                    </a:solidFill>
                  </a:rPr>
                  <a:t>0</a:t>
                </a:r>
                <a:r>
                  <a:rPr lang="vi-VN" sz="2000">
                    <a:solidFill>
                      <a:srgbClr val="FF0000"/>
                    </a:solidFill>
                  </a:rPr>
                  <a:t> = </a:t>
                </a:r>
                <a:r>
                  <a:rPr lang="vi-VN" sz="2000" i="1">
                    <a:solidFill>
                      <a:srgbClr val="FF0000"/>
                    </a:solidFill>
                  </a:rPr>
                  <a:t>D</a:t>
                </a:r>
                <a:r>
                  <a:rPr lang="en-US" sz="2000" i="1" baseline="-25000">
                    <a:solidFill>
                      <a:srgbClr val="FF0000"/>
                    </a:solidFill>
                  </a:rPr>
                  <a:t>x</a:t>
                </a:r>
                <a:r>
                  <a:rPr lang="vi-VN" sz="2000" i="1">
                    <a:solidFill>
                      <a:srgbClr val="FF0000"/>
                    </a:solidFill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</a:rPr>
                  <a:t>-</a:t>
                </a:r>
                <a:r>
                  <a:rPr lang="vi-VN" sz="2000">
                    <a:solidFill>
                      <a:srgbClr val="FF0000"/>
                    </a:solidFill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</a:rPr>
                  <a:t>2</a:t>
                </a:r>
                <a:r>
                  <a:rPr lang="vi-VN" sz="2000" i="1">
                    <a:solidFill>
                      <a:srgbClr val="FF0000"/>
                    </a:solidFill>
                  </a:rPr>
                  <a:t>D</a:t>
                </a:r>
                <a:r>
                  <a:rPr lang="en-US" sz="2000" i="1" baseline="-25000">
                    <a:solidFill>
                      <a:srgbClr val="FF0000"/>
                    </a:solidFill>
                  </a:rPr>
                  <a:t>y</a:t>
                </a:r>
                <a:endParaRPr lang="en-US" sz="2000">
                  <a:solidFill>
                    <a:srgbClr val="FF0000"/>
                  </a:solidFill>
                </a:endParaRP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endParaRPr lang="en-US" sz="2000" i="1" baseline="-25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endParaRPr lang="en-US" sz="2000"/>
              </a:p>
            </p:txBody>
          </p:sp>
        </mc:Choice>
        <mc:Fallback xmlns="">
          <p:sp>
            <p:nvSpPr>
              <p:cNvPr id="2252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5460" y="1668003"/>
                <a:ext cx="7921928" cy="4230521"/>
              </a:xfrm>
              <a:blipFill rotWithShape="0">
                <a:blip r:embed="rId2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3059199-30FB-4025-8292-946E6F28F608}"/>
              </a:ext>
            </a:extLst>
          </p:cNvPr>
          <p:cNvSpPr/>
          <p:nvPr/>
        </p:nvSpPr>
        <p:spPr>
          <a:xfrm>
            <a:off x="8751340" y="2389760"/>
            <a:ext cx="2618406" cy="2714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329645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98902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868159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1646" y="2812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1646" y="3581997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821646" y="4336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981032" y="3423792"/>
            <a:ext cx="274320" cy="27432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821646" y="3560952"/>
            <a:ext cx="2548100" cy="775788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958536" y="4172003"/>
            <a:ext cx="274320" cy="2743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</a:t>
            </a:r>
          </a:p>
        </p:txBody>
      </p:sp>
      <p:sp>
        <p:nvSpPr>
          <p:cNvPr id="17" name="Oval 16"/>
          <p:cNvSpPr/>
          <p:nvPr/>
        </p:nvSpPr>
        <p:spPr>
          <a:xfrm>
            <a:off x="10019379" y="3871559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751206" y="3397338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751206" y="5040736"/>
            <a:ext cx="3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x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4EF4B50E-3ACC-40D4-8867-B3377287B2D8}"/>
              </a:ext>
            </a:extLst>
          </p:cNvPr>
          <p:cNvSpPr txBox="1"/>
          <p:nvPr/>
        </p:nvSpPr>
        <p:spPr>
          <a:xfrm>
            <a:off x="8282812" y="4160357"/>
            <a:ext cx="60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49C421D4-BB0C-4988-B1F9-A94CED681A08}"/>
              </a:ext>
            </a:extLst>
          </p:cNvPr>
          <p:cNvSpPr txBox="1"/>
          <p:nvPr/>
        </p:nvSpPr>
        <p:spPr>
          <a:xfrm>
            <a:off x="8421649" y="3376286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9864098" y="5064321"/>
            <a:ext cx="6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837A58DE-515D-48F5-BD1A-4C528FAB16B1}"/>
              </a:ext>
            </a:extLst>
          </p:cNvPr>
          <p:cNvSpPr txBox="1"/>
          <p:nvPr/>
        </p:nvSpPr>
        <p:spPr>
          <a:xfrm>
            <a:off x="8353278" y="3802671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DB1CBE-78D7-4E17-8CC6-760F4693ECD3}"/>
              </a:ext>
            </a:extLst>
          </p:cNvPr>
          <p:cNvCxnSpPr>
            <a:cxnSpLocks/>
          </p:cNvCxnSpPr>
          <p:nvPr/>
        </p:nvCxnSpPr>
        <p:spPr>
          <a:xfrm>
            <a:off x="8706198" y="3963510"/>
            <a:ext cx="2688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35F483-0A46-4822-9CBD-6214DB25F19E}"/>
              </a:ext>
            </a:extLst>
          </p:cNvPr>
          <p:cNvCxnSpPr/>
          <p:nvPr/>
        </p:nvCxnSpPr>
        <p:spPr>
          <a:xfrm>
            <a:off x="11498223" y="3581997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8DB98C-ED79-4EFD-9119-E22381877876}"/>
              </a:ext>
            </a:extLst>
          </p:cNvPr>
          <p:cNvCxnSpPr/>
          <p:nvPr/>
        </p:nvCxnSpPr>
        <p:spPr>
          <a:xfrm>
            <a:off x="11519648" y="3984323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85194" y="355833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595246" y="397095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2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4363" y="1668003"/>
            <a:ext cx="9603275" cy="894893"/>
          </a:xfrm>
        </p:spPr>
        <p:txBody>
          <a:bodyPr>
            <a:normAutofit lnSpcReduction="10000"/>
          </a:bodyPr>
          <a:lstStyle/>
          <a:p>
            <a:r>
              <a:rPr lang="en-US" b="1"/>
              <a:t>Bài tập:</a:t>
            </a:r>
            <a:r>
              <a:rPr lang="en-US"/>
              <a:t> cho tọa điểm A(12,8) và B(2,3) trình bày các bước vẽ đường thẳng đi từ A đến 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32" y="2824589"/>
            <a:ext cx="3973614" cy="3207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47" y="2167766"/>
            <a:ext cx="5511872" cy="616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23" y="2824589"/>
            <a:ext cx="5203880" cy="3009541"/>
          </a:xfrm>
          <a:prstGeom prst="rect">
            <a:avLst/>
          </a:prstGeom>
        </p:spPr>
      </p:pic>
      <p:sp>
        <p:nvSpPr>
          <p:cNvPr id="7" name="32-Point Star 6"/>
          <p:cNvSpPr/>
          <p:nvPr/>
        </p:nvSpPr>
        <p:spPr>
          <a:xfrm>
            <a:off x="5764303" y="3284112"/>
            <a:ext cx="1751527" cy="1893195"/>
          </a:xfrm>
          <a:prstGeom prst="star32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0&lt;m&lt;1</a:t>
            </a:r>
          </a:p>
          <a:p>
            <a:pPr algn="ctr"/>
            <a:r>
              <a:rPr lang="en-US"/>
              <a:t>F</a:t>
            </a:r>
            <a:r>
              <a:rPr lang="en-US">
                <a:sym typeface="Wingdings" panose="05000000000000000000" pitchFamily="2" charset="2"/>
              </a:rPr>
              <a:t>T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02" y="1672680"/>
            <a:ext cx="7848612" cy="2368528"/>
          </a:xfrm>
        </p:spPr>
        <p:txBody>
          <a:bodyPr>
            <a:normAutofit/>
          </a:bodyPr>
          <a:lstStyle/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200" b="1"/>
              <a:t>2.2.1. Hệ đồ hoạ thế giới thực và hệ đồ hoạ thiết bị (tt)</a:t>
            </a:r>
          </a:p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vi-VN" sz="2200"/>
              <a:t>Các điểm trong hệ tọa độ thiết bị cũng được mô tả bởi một cặp tọa độ (x, y</a:t>
            </a:r>
            <a:r>
              <a:rPr lang="en-US" sz="2200"/>
              <a:t> </a:t>
            </a:r>
            <a:r>
              <a:rPr lang="vi-VN" sz="2200"/>
              <a:t>∈ N</a:t>
            </a:r>
            <a:r>
              <a:rPr lang="en-US" sz="2200"/>
              <a:t>)</a:t>
            </a:r>
            <a:r>
              <a:rPr lang="vi-VN" sz="2200"/>
              <a:t>. </a:t>
            </a:r>
            <a:r>
              <a:rPr lang="en-US" sz="2200"/>
              <a:t>Do đó, các điểm trong các hệ tọa độ thiết bị là rời rạc do tính chất của tập các số tự nhiên.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 txBox="1">
            <a:spLocks/>
          </p:cNvSpPr>
          <p:nvPr/>
        </p:nvSpPr>
        <p:spPr>
          <a:xfrm>
            <a:off x="925202" y="3987436"/>
            <a:ext cx="10693711" cy="1843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en-US" sz="2200"/>
              <a:t>Các tọa độ x, y của hệ tọa độ thiết bị không thể lớn tùy ý mà đều bị giới hạn trong một khoảng nào đó. Khoảng giới hạn các tọa độ x, y là khác nhau đối với từng loại thiết bị khác nhau.</a:t>
            </a:r>
            <a:endParaRPr lang="en-US" sz="2200" dirty="0"/>
          </a:p>
        </p:txBody>
      </p:sp>
      <p:sp>
        <p:nvSpPr>
          <p:cNvPr id="7" name="Rectangle 6"/>
          <p:cNvSpPr/>
          <p:nvPr/>
        </p:nvSpPr>
        <p:spPr>
          <a:xfrm>
            <a:off x="8803258" y="1537114"/>
            <a:ext cx="2715904" cy="26476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219549" y="1818515"/>
            <a:ext cx="0" cy="2209800"/>
          </a:xfrm>
          <a:prstGeom prst="straightConnector1">
            <a:avLst/>
          </a:prstGeom>
          <a:ln w="317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219549" y="1831215"/>
            <a:ext cx="2159000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71821" y="1626638"/>
            <a:ext cx="354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34627" y="1522692"/>
            <a:ext cx="354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40098" y="3726198"/>
            <a:ext cx="354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4" name="Oval 13"/>
          <p:cNvSpPr/>
          <p:nvPr/>
        </p:nvSpPr>
        <p:spPr>
          <a:xfrm>
            <a:off x="9892504" y="2550615"/>
            <a:ext cx="109728" cy="1097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53071" y="2493132"/>
            <a:ext cx="9756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  <a:r>
              <a:rPr lang="en-US" baseline="-25000"/>
              <a:t>DC</a:t>
            </a:r>
            <a:r>
              <a:rPr lang="en-US"/>
              <a:t>(x,y)</a:t>
            </a:r>
          </a:p>
        </p:txBody>
      </p:sp>
      <p:cxnSp>
        <p:nvCxnSpPr>
          <p:cNvPr id="16" name="Straight Connector 15"/>
          <p:cNvCxnSpPr>
            <a:endCxn id="15" idx="1"/>
          </p:cNvCxnSpPr>
          <p:nvPr/>
        </p:nvCxnSpPr>
        <p:spPr>
          <a:xfrm flipH="1">
            <a:off x="9953071" y="1832732"/>
            <a:ext cx="1680" cy="77724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231756" y="2596293"/>
            <a:ext cx="73152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053947" y="1853923"/>
            <a:ext cx="0" cy="192024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10133949" y="2849898"/>
            <a:ext cx="0" cy="18288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29649" y="1726370"/>
            <a:ext cx="5560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max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40097" y="3404831"/>
            <a:ext cx="5912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r>
              <a:rPr lang="en-US" baseline="-2500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3050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/>
      <p:bldP spid="20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4363" y="1668003"/>
            <a:ext cx="9603275" cy="894893"/>
          </a:xfrm>
        </p:spPr>
        <p:txBody>
          <a:bodyPr>
            <a:normAutofit lnSpcReduction="10000"/>
          </a:bodyPr>
          <a:lstStyle/>
          <a:p>
            <a:r>
              <a:rPr lang="en-US" b="1"/>
              <a:t>Bài tập:</a:t>
            </a:r>
            <a:r>
              <a:rPr lang="en-US"/>
              <a:t> cho tọa điểm A(8,12) và B(3,2) trình bày các bước vẽ đường thẳng đi từ A đến 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768" y="2214193"/>
            <a:ext cx="5391870" cy="575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013" y="2923335"/>
            <a:ext cx="3638232" cy="2968531"/>
          </a:xfrm>
          <a:prstGeom prst="rect">
            <a:avLst/>
          </a:prstGeom>
        </p:spPr>
      </p:pic>
      <p:sp>
        <p:nvSpPr>
          <p:cNvPr id="7" name="32-Point Star 6"/>
          <p:cNvSpPr/>
          <p:nvPr/>
        </p:nvSpPr>
        <p:spPr>
          <a:xfrm>
            <a:off x="9672034" y="3161865"/>
            <a:ext cx="1751527" cy="1893195"/>
          </a:xfrm>
          <a:prstGeom prst="star32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m&gt;1</a:t>
            </a:r>
          </a:p>
          <a:p>
            <a:pPr algn="ctr"/>
            <a:r>
              <a:rPr lang="en-US"/>
              <a:t>F</a:t>
            </a:r>
            <a:r>
              <a:rPr lang="en-US">
                <a:sym typeface="Wingdings" panose="05000000000000000000" pitchFamily="2" charset="2"/>
              </a:rPr>
              <a:t>T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05" y="2562896"/>
            <a:ext cx="5414527" cy="316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52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9199-30FB-4025-8292-946E6F28F608}"/>
              </a:ext>
            </a:extLst>
          </p:cNvPr>
          <p:cNvSpPr/>
          <p:nvPr/>
        </p:nvSpPr>
        <p:spPr>
          <a:xfrm>
            <a:off x="8751340" y="2389760"/>
            <a:ext cx="2618406" cy="2714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329645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98902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868159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1646" y="2812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1646" y="3581997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821646" y="4336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981032" y="3423792"/>
            <a:ext cx="274320" cy="27432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8838029" y="3592764"/>
            <a:ext cx="2531717" cy="766919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958536" y="4172003"/>
            <a:ext cx="274320" cy="2743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</a:t>
            </a:r>
          </a:p>
        </p:txBody>
      </p:sp>
      <p:sp>
        <p:nvSpPr>
          <p:cNvPr id="17" name="Oval 16"/>
          <p:cNvSpPr/>
          <p:nvPr/>
        </p:nvSpPr>
        <p:spPr>
          <a:xfrm>
            <a:off x="10019379" y="3871559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63741" y="3450221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662530" y="5052905"/>
            <a:ext cx="3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x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4EF4B50E-3ACC-40D4-8867-B3377287B2D8}"/>
              </a:ext>
            </a:extLst>
          </p:cNvPr>
          <p:cNvSpPr txBox="1"/>
          <p:nvPr/>
        </p:nvSpPr>
        <p:spPr>
          <a:xfrm>
            <a:off x="8282812" y="4160357"/>
            <a:ext cx="60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49C421D4-BB0C-4988-B1F9-A94CED681A08}"/>
              </a:ext>
            </a:extLst>
          </p:cNvPr>
          <p:cNvSpPr txBox="1"/>
          <p:nvPr/>
        </p:nvSpPr>
        <p:spPr>
          <a:xfrm>
            <a:off x="8421649" y="3376286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9864098" y="5064321"/>
            <a:ext cx="6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837A58DE-515D-48F5-BD1A-4C528FAB16B1}"/>
              </a:ext>
            </a:extLst>
          </p:cNvPr>
          <p:cNvSpPr txBox="1"/>
          <p:nvPr/>
        </p:nvSpPr>
        <p:spPr>
          <a:xfrm>
            <a:off x="8353278" y="3802671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DB1CBE-78D7-4E17-8CC6-760F4693ECD3}"/>
              </a:ext>
            </a:extLst>
          </p:cNvPr>
          <p:cNvCxnSpPr>
            <a:cxnSpLocks/>
          </p:cNvCxnSpPr>
          <p:nvPr/>
        </p:nvCxnSpPr>
        <p:spPr>
          <a:xfrm>
            <a:off x="8706198" y="3963510"/>
            <a:ext cx="2688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35F483-0A46-4822-9CBD-6214DB25F19E}"/>
              </a:ext>
            </a:extLst>
          </p:cNvPr>
          <p:cNvCxnSpPr/>
          <p:nvPr/>
        </p:nvCxnSpPr>
        <p:spPr>
          <a:xfrm>
            <a:off x="11498223" y="3581997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8DB98C-ED79-4EFD-9119-E22381877876}"/>
              </a:ext>
            </a:extLst>
          </p:cNvPr>
          <p:cNvCxnSpPr/>
          <p:nvPr/>
        </p:nvCxnSpPr>
        <p:spPr>
          <a:xfrm>
            <a:off x="11519648" y="3984323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85194" y="355833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595246" y="397095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5628068" y="1675178"/>
            <a:ext cx="576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0&lt;|m|&lt;1; y biến thiên theo x (Dx) do x &gt;&gt; nhanh hơn y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8022892" y="5556003"/>
            <a:ext cx="407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Dx&gt;0 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(|d1|-|d2|)&lt;0 thì chọn S (p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&lt;0)</a:t>
            </a:r>
          </a:p>
        </p:txBody>
      </p:sp>
      <p:sp>
        <p:nvSpPr>
          <p:cNvPr id="30" name="32-Point Star 29"/>
          <p:cNvSpPr/>
          <p:nvPr/>
        </p:nvSpPr>
        <p:spPr>
          <a:xfrm>
            <a:off x="6272123" y="3056896"/>
            <a:ext cx="1928885" cy="1893195"/>
          </a:xfrm>
          <a:prstGeom prst="star32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0&lt;|m|&lt;1</a:t>
            </a:r>
          </a:p>
          <a:p>
            <a:pPr algn="ctr"/>
            <a:r>
              <a:rPr lang="en-US"/>
              <a:t>T</a:t>
            </a:r>
            <a:r>
              <a:rPr lang="en-US">
                <a:sym typeface="Wingdings" panose="05000000000000000000" pitchFamily="2" charset="2"/>
              </a:rPr>
              <a:t>F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"/>
              <p:cNvSpPr txBox="1">
                <a:spLocks noChangeArrowheads="1"/>
              </p:cNvSpPr>
              <p:nvPr/>
            </p:nvSpPr>
            <p:spPr>
              <a:xfrm>
                <a:off x="705829" y="1654416"/>
                <a:ext cx="7921928" cy="42305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Ta có: </a:t>
                </a:r>
                <a:r>
                  <a:rPr lang="en-US" i="1"/>
                  <a:t>y </a:t>
                </a:r>
                <a:r>
                  <a:rPr lang="en-US"/>
                  <a:t>= </a:t>
                </a:r>
                <a:r>
                  <a:rPr lang="en-US" i="1"/>
                  <a:t>m</a:t>
                </a:r>
                <a:r>
                  <a:rPr lang="en-US"/>
                  <a:t>(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/>
                  <a:t>+1) + </a:t>
                </a:r>
                <a:r>
                  <a:rPr lang="en-US" i="1"/>
                  <a:t>b</a:t>
                </a:r>
                <a:r>
                  <a:rPr lang="en-US"/>
                  <a:t> </a:t>
                </a:r>
              </a:p>
              <a:p>
                <a:r>
                  <a:rPr lang="en-US">
                    <a:solidFill>
                      <a:srgbClr val="FF0000"/>
                    </a:solidFill>
                  </a:rPr>
                  <a:t>Đặt d</a:t>
                </a:r>
                <a:r>
                  <a:rPr lang="en-US" baseline="-25000">
                    <a:solidFill>
                      <a:srgbClr val="FF0000"/>
                    </a:solidFill>
                  </a:rPr>
                  <a:t>1</a:t>
                </a:r>
                <a:r>
                  <a:rPr lang="en-US">
                    <a:solidFill>
                      <a:srgbClr val="FF0000"/>
                    </a:solidFill>
                  </a:rPr>
                  <a:t>= y - y</a:t>
                </a:r>
                <a:r>
                  <a:rPr lang="en-US" baseline="-25000">
                    <a:solidFill>
                      <a:srgbClr val="FF0000"/>
                    </a:solidFill>
                  </a:rPr>
                  <a:t>i </a:t>
                </a:r>
                <a:r>
                  <a:rPr lang="en-US">
                    <a:solidFill>
                      <a:srgbClr val="FF0000"/>
                    </a:solidFill>
                  </a:rPr>
                  <a:t>và d</a:t>
                </a:r>
                <a:r>
                  <a:rPr lang="en-US" baseline="-25000">
                    <a:solidFill>
                      <a:srgbClr val="FF0000"/>
                    </a:solidFill>
                  </a:rPr>
                  <a:t>2</a:t>
                </a:r>
                <a:r>
                  <a:rPr lang="en-US">
                    <a:solidFill>
                      <a:srgbClr val="FF0000"/>
                    </a:solidFill>
                  </a:rPr>
                  <a:t>= y</a:t>
                </a:r>
                <a:r>
                  <a:rPr lang="en-US" baseline="-25000">
                    <a:solidFill>
                      <a:srgbClr val="FF0000"/>
                    </a:solidFill>
                  </a:rPr>
                  <a:t>i+1 </a:t>
                </a:r>
                <a:r>
                  <a:rPr lang="en-US">
                    <a:solidFill>
                      <a:srgbClr val="FF0000"/>
                    </a:solidFill>
                  </a:rPr>
                  <a:t>- y</a:t>
                </a:r>
              </a:p>
              <a:p>
                <a:r>
                  <a:rPr lang="vi-VN"/>
                  <a:t>Xét </a:t>
                </a:r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 </a:t>
                </a:r>
                <a:r>
                  <a:rPr lang="vi-VN" i="1"/>
                  <a:t>D</a:t>
                </a:r>
                <a:r>
                  <a:rPr lang="vi-VN" i="1" baseline="-25000"/>
                  <a:t>x</a:t>
                </a:r>
                <a:r>
                  <a:rPr lang="vi-VN"/>
                  <a:t>(</a:t>
                </a:r>
                <a:r>
                  <a:rPr lang="vi-VN" i="1"/>
                  <a:t>d</a:t>
                </a:r>
                <a:r>
                  <a:rPr lang="vi-VN" baseline="-25000"/>
                  <a:t>1</a:t>
                </a:r>
                <a:r>
                  <a:rPr lang="vi-VN"/>
                  <a:t>−</a:t>
                </a:r>
                <a:r>
                  <a:rPr lang="vi-VN" i="1"/>
                  <a:t>d</a:t>
                </a:r>
                <a:r>
                  <a:rPr lang="vi-VN" baseline="-25000"/>
                  <a:t>2</a:t>
                </a:r>
                <a:r>
                  <a:rPr lang="vi-VN"/>
                  <a:t>) = </a:t>
                </a:r>
                <a:r>
                  <a:rPr lang="vi-VN" i="1"/>
                  <a:t>Dx</a:t>
                </a:r>
                <a:r>
                  <a:rPr lang="vi-VN"/>
                  <a:t>(2</a:t>
                </a:r>
                <a:r>
                  <a:rPr lang="vi-VN" i="1"/>
                  <a:t>y </a:t>
                </a:r>
                <a:r>
                  <a:rPr lang="en-US" i="1"/>
                  <a:t>- </a:t>
                </a:r>
                <a:r>
                  <a:rPr lang="vi-VN"/>
                  <a:t>2</a:t>
                </a:r>
                <a:r>
                  <a:rPr lang="vi-VN" i="1"/>
                  <a:t>y</a:t>
                </a:r>
                <a:r>
                  <a:rPr lang="vi-VN" i="1" baseline="-25000"/>
                  <a:t>i</a:t>
                </a:r>
                <a:r>
                  <a:rPr lang="en-US" i="1" baseline="-25000"/>
                  <a:t> </a:t>
                </a:r>
                <a:r>
                  <a:rPr lang="en-US"/>
                  <a:t>+</a:t>
                </a:r>
                <a:r>
                  <a:rPr lang="vi-VN"/>
                  <a:t> 1)</a:t>
                </a:r>
                <a:r>
                  <a:rPr lang="en-US"/>
                  <a:t>.</a:t>
                </a:r>
                <a:r>
                  <a:rPr lang="en-US">
                    <a:solidFill>
                      <a:srgbClr val="FF0000"/>
                    </a:solidFill>
                  </a:rPr>
                  <a:t> Vì y</a:t>
                </a:r>
                <a:r>
                  <a:rPr lang="en-US" baseline="-25000">
                    <a:solidFill>
                      <a:srgbClr val="FF0000"/>
                    </a:solidFill>
                  </a:rPr>
                  <a:t>i+1</a:t>
                </a:r>
                <a:r>
                  <a:rPr lang="en-US">
                    <a:solidFill>
                      <a:srgbClr val="FF0000"/>
                    </a:solidFill>
                  </a:rPr>
                  <a:t> = y</a:t>
                </a:r>
                <a:r>
                  <a:rPr lang="en-US" baseline="-25000">
                    <a:solidFill>
                      <a:srgbClr val="FF0000"/>
                    </a:solidFill>
                  </a:rPr>
                  <a:t>i </a:t>
                </a:r>
                <a:r>
                  <a:rPr lang="en-US">
                    <a:solidFill>
                      <a:srgbClr val="FF0000"/>
                    </a:solidFill>
                  </a:rPr>
                  <a:t>-1</a:t>
                </a:r>
              </a:p>
              <a:p>
                <a:r>
                  <a:rPr lang="vi-VN"/>
                  <a:t>⇒ </a:t>
                </a:r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 </a:t>
                </a:r>
                <a:r>
                  <a:rPr lang="vi-VN" i="1"/>
                  <a:t>Dx </a:t>
                </a:r>
                <a:r>
                  <a:rPr lang="en-US"/>
                  <a:t>{</a:t>
                </a:r>
                <a:r>
                  <a:rPr lang="vi-VN"/>
                  <a:t>2</a:t>
                </a:r>
                <a:r>
                  <a:rPr lang="en-US"/>
                  <a:t>[</a:t>
                </a:r>
                <a:r>
                  <a:rPr lang="vi-VN" i="1"/>
                  <a:t>m </a:t>
                </a:r>
                <a:r>
                  <a:rPr lang="vi-VN"/>
                  <a:t>(</a:t>
                </a:r>
                <a:r>
                  <a:rPr lang="vi-VN" i="1"/>
                  <a:t>x</a:t>
                </a:r>
                <a:r>
                  <a:rPr lang="vi-VN" i="1" baseline="-25000"/>
                  <a:t>i</a:t>
                </a:r>
                <a:r>
                  <a:rPr lang="en-US"/>
                  <a:t>+</a:t>
                </a:r>
                <a:r>
                  <a:rPr lang="vi-VN"/>
                  <a:t>1)+ </a:t>
                </a:r>
                <a:r>
                  <a:rPr lang="vi-VN" i="1"/>
                  <a:t>b</a:t>
                </a:r>
                <a:r>
                  <a:rPr lang="vi-VN"/>
                  <a:t>] </a:t>
                </a:r>
                <a:r>
                  <a:rPr lang="en-US"/>
                  <a:t>- </a:t>
                </a:r>
                <a:r>
                  <a:rPr lang="vi-VN"/>
                  <a:t>2</a:t>
                </a:r>
                <a:r>
                  <a:rPr lang="vi-VN" i="1"/>
                  <a:t>y</a:t>
                </a:r>
                <a:r>
                  <a:rPr lang="vi-VN" i="1" baseline="-25000"/>
                  <a:t>i </a:t>
                </a:r>
                <a:r>
                  <a:rPr lang="en-US"/>
                  <a:t>+</a:t>
                </a:r>
                <a:r>
                  <a:rPr lang="vi-VN"/>
                  <a:t>1</a:t>
                </a:r>
                <a:r>
                  <a:rPr lang="en-US"/>
                  <a:t>}</a:t>
                </a:r>
              </a:p>
              <a:p>
                <a:r>
                  <a:rPr lang="vi-VN"/>
                  <a:t>Thay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/>
                  <a:t>  </a:t>
                </a:r>
                <a:r>
                  <a:rPr lang="vi-VN"/>
                  <a:t>vào phương trình trên ta được: </a:t>
                </a:r>
                <a:endParaRPr lang="en-US"/>
              </a:p>
              <a:p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 </a:t>
                </a:r>
                <a:r>
                  <a:rPr lang="en-US"/>
                  <a:t>-</a:t>
                </a:r>
                <a:r>
                  <a:rPr lang="vi-VN"/>
                  <a:t>2</a:t>
                </a:r>
                <a:r>
                  <a:rPr lang="vi-VN" i="1"/>
                  <a:t>Dxy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en-US" i="1"/>
                  <a:t>+ </a:t>
                </a:r>
                <a:r>
                  <a:rPr lang="vi-VN"/>
                  <a:t>2</a:t>
                </a:r>
                <a:r>
                  <a:rPr lang="vi-VN" i="1"/>
                  <a:t>Dyx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en-US" i="1"/>
                  <a:t>+ 2</a:t>
                </a:r>
                <a:r>
                  <a:rPr lang="en-US"/>
                  <a:t>Dy + 2bDx +</a:t>
                </a:r>
                <a:r>
                  <a:rPr lang="vi-VN"/>
                  <a:t> </a:t>
                </a:r>
                <a:r>
                  <a:rPr lang="vi-VN" i="1"/>
                  <a:t>Dx</a:t>
                </a:r>
                <a:endParaRPr lang="en-US" i="1"/>
              </a:p>
              <a:p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= -2Dx(y</a:t>
                </a:r>
                <a:r>
                  <a:rPr lang="en-US" baseline="-25000"/>
                  <a:t>i+1</a:t>
                </a:r>
                <a:r>
                  <a:rPr lang="en-US"/>
                  <a:t> - y</a:t>
                </a:r>
                <a:r>
                  <a:rPr lang="en-US" baseline="-25000"/>
                  <a:t>i</a:t>
                </a:r>
                <a:r>
                  <a:rPr lang="en-US"/>
                  <a:t>) +2Dy(x</a:t>
                </a:r>
                <a:r>
                  <a:rPr lang="en-US" baseline="-25000"/>
                  <a:t>i+1 </a:t>
                </a:r>
                <a:r>
                  <a:rPr lang="en-US"/>
                  <a:t>- x</a:t>
                </a:r>
                <a:r>
                  <a:rPr lang="en-US" baseline="-25000"/>
                  <a:t>i</a:t>
                </a:r>
                <a:r>
                  <a:rPr lang="en-US"/>
                  <a:t>)</a:t>
                </a:r>
                <a:br>
                  <a:rPr lang="en-US"/>
                </a:br>
                <a:r>
                  <a:rPr lang="en-US"/>
                  <a:t>⇔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= -2</a:t>
                </a:r>
                <a:r>
                  <a:rPr lang="en-US" i="1"/>
                  <a:t>D</a:t>
                </a:r>
                <a:r>
                  <a:rPr lang="en-US" i="1" baseline="-25000"/>
                  <a:t>x</a:t>
                </a:r>
                <a:r>
                  <a:rPr lang="en-US" i="1"/>
                  <a:t> </a:t>
                </a:r>
                <a:r>
                  <a:rPr lang="en-US"/>
                  <a:t>(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/>
                  <a:t>) + 2</a:t>
                </a:r>
                <a:r>
                  <a:rPr lang="en-US" i="1"/>
                  <a:t>D</a:t>
                </a:r>
                <a:r>
                  <a:rPr lang="en-US" i="1" baseline="-25000"/>
                  <a:t>y</a:t>
                </a:r>
                <a:r>
                  <a:rPr lang="en-US"/>
                  <a:t>, do 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= </a:t>
                </a:r>
                <a:r>
                  <a:rPr lang="en-US" i="1"/>
                  <a:t>x</a:t>
                </a:r>
                <a:r>
                  <a:rPr lang="en-US" i="1" baseline="-25000"/>
                  <a:t>i </a:t>
                </a:r>
                <a:r>
                  <a:rPr lang="en-US"/>
                  <a:t>+ 1</a:t>
                </a:r>
              </a:p>
            </p:txBody>
          </p:sp>
        </mc:Choice>
        <mc:Fallback xmlns="">
          <p:sp>
            <p:nvSpPr>
              <p:cNvPr id="3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29" y="1654416"/>
                <a:ext cx="7921928" cy="4230521"/>
              </a:xfrm>
              <a:prstGeom prst="rect">
                <a:avLst/>
              </a:prstGeom>
              <a:blipFill rotWithShape="0">
                <a:blip r:embed="rId2"/>
                <a:stretch>
                  <a:fillRect l="-924" t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1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2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5460" y="1668003"/>
                <a:ext cx="7921928" cy="4230521"/>
              </a:xfrm>
            </p:spPr>
            <p:txBody>
              <a:bodyPr>
                <a:normAutofit fontScale="85000" lnSpcReduction="20000"/>
              </a:bodyPr>
              <a:lstStyle/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Từ đây ta có thể suy ra cách tính </a:t>
                </a:r>
                <a:r>
                  <a:rPr lang="vi-VN" sz="2000" i="1"/>
                  <a:t>p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như sau:</a:t>
                </a:r>
                <a:r>
                  <a:rPr lang="en-US" sz="2000"/>
                  <a:t> </a:t>
                </a: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i="1"/>
                  <a:t>Từ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= </a:t>
                </a:r>
                <a:r>
                  <a:rPr lang="en-US" sz="2100"/>
                  <a:t>-2</a:t>
                </a:r>
                <a:r>
                  <a:rPr lang="en-US" sz="2100" i="1"/>
                  <a:t>D</a:t>
                </a:r>
                <a:r>
                  <a:rPr lang="en-US" sz="2100" i="1" baseline="-25000"/>
                  <a:t>x</a:t>
                </a:r>
                <a:r>
                  <a:rPr lang="en-US" sz="2100" i="1"/>
                  <a:t> </a:t>
                </a:r>
                <a:r>
                  <a:rPr lang="en-US" sz="2100"/>
                  <a:t>(</a:t>
                </a:r>
                <a:r>
                  <a:rPr lang="en-US" sz="2100" i="1"/>
                  <a:t>y</a:t>
                </a:r>
                <a:r>
                  <a:rPr lang="en-US" sz="2100" i="1" baseline="-25000"/>
                  <a:t>i</a:t>
                </a:r>
                <a:r>
                  <a:rPr lang="en-US" sz="2100" baseline="-25000"/>
                  <a:t>+1</a:t>
                </a:r>
                <a:r>
                  <a:rPr lang="en-US" sz="2100"/>
                  <a:t> − </a:t>
                </a:r>
                <a:r>
                  <a:rPr lang="en-US" sz="2100" i="1"/>
                  <a:t>y</a:t>
                </a:r>
                <a:r>
                  <a:rPr lang="en-US" sz="2100" i="1" baseline="-25000"/>
                  <a:t>i</a:t>
                </a:r>
                <a:r>
                  <a:rPr lang="en-US" sz="2100"/>
                  <a:t>) + 2</a:t>
                </a:r>
                <a:r>
                  <a:rPr lang="en-US" sz="2100" i="1"/>
                  <a:t>D</a:t>
                </a:r>
                <a:r>
                  <a:rPr lang="en-US" sz="2100" i="1" baseline="-25000"/>
                  <a:t>y</a:t>
                </a:r>
                <a:br>
                  <a:rPr lang="vi-VN" sz="2000"/>
                </a:br>
                <a:r>
                  <a:rPr lang="vi-VN" sz="2000">
                    <a:solidFill>
                      <a:srgbClr val="FF0000"/>
                    </a:solidFill>
                  </a:rPr>
                  <a:t>Nếu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i="1">
                    <a:solidFill>
                      <a:srgbClr val="FF0000"/>
                    </a:solidFill>
                  </a:rPr>
                  <a:t> </a:t>
                </a:r>
                <a:r>
                  <a:rPr lang="en-US" sz="2000">
                    <a:solidFill>
                      <a:srgbClr val="FF0000"/>
                    </a:solidFill>
                    <a:sym typeface="Symbol" panose="05050102010706020507" pitchFamily="18" charset="2"/>
                  </a:rPr>
                  <a:t></a:t>
                </a:r>
                <a:r>
                  <a:rPr lang="vi-VN" sz="2000">
                    <a:solidFill>
                      <a:srgbClr val="FF0000"/>
                    </a:solidFill>
                  </a:rPr>
                  <a:t> 0 thì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baseline="-25000">
                    <a:solidFill>
                      <a:srgbClr val="FF0000"/>
                    </a:solidFill>
                  </a:rPr>
                  <a:t>+1</a:t>
                </a:r>
                <a:r>
                  <a:rPr lang="vi-VN" sz="2000">
                    <a:solidFill>
                      <a:srgbClr val="FF0000"/>
                    </a:solidFill>
                  </a:rPr>
                  <a:t> =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i="1">
                    <a:solidFill>
                      <a:srgbClr val="FF0000"/>
                    </a:solidFill>
                  </a:rPr>
                  <a:t> </a:t>
                </a:r>
                <a:r>
                  <a:rPr lang="en-US" sz="2000" i="1">
                    <a:solidFill>
                      <a:srgbClr val="FF0000"/>
                    </a:solidFill>
                  </a:rPr>
                  <a:t>+</a:t>
                </a:r>
                <a:r>
                  <a:rPr lang="vi-VN" sz="2000">
                    <a:solidFill>
                      <a:srgbClr val="FF0000"/>
                    </a:solidFill>
                  </a:rPr>
                  <a:t> 2</a:t>
                </a:r>
                <a:r>
                  <a:rPr lang="vi-VN" sz="2000" i="1">
                    <a:solidFill>
                      <a:srgbClr val="FF0000"/>
                    </a:solidFill>
                  </a:rPr>
                  <a:t>D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y </a:t>
                </a:r>
                <a:r>
                  <a:rPr lang="en-US" sz="2000" i="1" baseline="-25000">
                    <a:solidFill>
                      <a:srgbClr val="FF0000"/>
                    </a:solidFill>
                  </a:rPr>
                  <a:t> </a:t>
                </a:r>
                <a:r>
                  <a:rPr lang="en-US" sz="2000" i="1">
                    <a:solidFill>
                      <a:srgbClr val="FF0000"/>
                    </a:solidFill>
                  </a:rPr>
                  <a:t>+ 2Dx </a:t>
                </a:r>
                <a:r>
                  <a:rPr lang="vi-VN" sz="2000"/>
                  <a:t>do ta chọn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</a:t>
                </a:r>
                <a:r>
                  <a:rPr lang="en-US" sz="2000" i="1" baseline="-25000"/>
                  <a:t>i</a:t>
                </a:r>
                <a:r>
                  <a:rPr lang="en-US" sz="2000" i="1"/>
                  <a:t>-1, </a:t>
                </a:r>
                <a:r>
                  <a:rPr lang="en-US" sz="1600" b="1" i="1">
                    <a:solidFill>
                      <a:srgbClr val="0070C0"/>
                    </a:solidFill>
                  </a:rPr>
                  <a:t>có nghĩa x=x+1 và y=y-1</a:t>
                </a:r>
                <a:endParaRPr lang="en-US" sz="2000" b="1">
                  <a:solidFill>
                    <a:srgbClr val="0070C0"/>
                  </a:solidFill>
                </a:endParaRP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Ngược lại, </a:t>
                </a:r>
                <a:r>
                  <a:rPr lang="vi-VN" sz="2000">
                    <a:solidFill>
                      <a:srgbClr val="FF0000"/>
                    </a:solidFill>
                  </a:rPr>
                  <a:t>nếu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en-US" sz="2000" i="1">
                    <a:solidFill>
                      <a:srgbClr val="FF0000"/>
                    </a:solidFill>
                  </a:rPr>
                  <a:t>&gt;</a:t>
                </a:r>
                <a:r>
                  <a:rPr lang="vi-VN" sz="2000">
                    <a:solidFill>
                      <a:srgbClr val="FF0000"/>
                    </a:solidFill>
                  </a:rPr>
                  <a:t> 0 , thì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baseline="-25000">
                    <a:solidFill>
                      <a:srgbClr val="FF0000"/>
                    </a:solidFill>
                  </a:rPr>
                  <a:t>+1</a:t>
                </a:r>
                <a:r>
                  <a:rPr lang="vi-VN" sz="2000">
                    <a:solidFill>
                      <a:srgbClr val="FF0000"/>
                    </a:solidFill>
                  </a:rPr>
                  <a:t> =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i="1">
                    <a:solidFill>
                      <a:srgbClr val="FF0000"/>
                    </a:solidFill>
                  </a:rPr>
                  <a:t> </a:t>
                </a:r>
                <a:r>
                  <a:rPr lang="en-US" sz="2000" i="1">
                    <a:solidFill>
                      <a:srgbClr val="FF0000"/>
                    </a:solidFill>
                  </a:rPr>
                  <a:t>+ 2Dy</a:t>
                </a:r>
                <a:r>
                  <a:rPr lang="vi-VN" sz="2000"/>
                  <a:t>, do ta chọn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endParaRPr lang="en-US" sz="2000" i="1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Giá trị </a:t>
                </a:r>
                <a:r>
                  <a:rPr lang="vi-VN" sz="2000" i="1"/>
                  <a:t>p</a:t>
                </a:r>
                <a:r>
                  <a:rPr lang="vi-VN" sz="2000" baseline="-25000"/>
                  <a:t>0</a:t>
                </a:r>
                <a:r>
                  <a:rPr lang="vi-VN" sz="2000"/>
                  <a:t> được tính từ điểm vẽ đầu tiên (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, 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) theo công thức:</a:t>
                </a:r>
                <a:r>
                  <a:rPr lang="en-US" sz="2000"/>
                  <a:t> </a:t>
                </a: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:r>
                  <a:rPr lang="en-US" sz="1800" i="1"/>
                  <a:t>  </a:t>
                </a:r>
                <a:r>
                  <a:rPr lang="en-US" sz="2800" i="1"/>
                  <a:t> </a:t>
                </a:r>
                <a:r>
                  <a:rPr lang="vi-VN" sz="2800" i="1"/>
                  <a:t>p</a:t>
                </a:r>
                <a:r>
                  <a:rPr lang="vi-VN" sz="2800" i="1" baseline="-25000"/>
                  <a:t>i</a:t>
                </a:r>
                <a:r>
                  <a:rPr lang="vi-VN" sz="2800" i="1"/>
                  <a:t> </a:t>
                </a:r>
                <a:r>
                  <a:rPr lang="vi-VN" sz="2800"/>
                  <a:t>=</a:t>
                </a:r>
                <a:r>
                  <a:rPr lang="en-US" sz="2100"/>
                  <a:t> -</a:t>
                </a:r>
                <a:r>
                  <a:rPr lang="vi-VN" sz="2100"/>
                  <a:t>2</a:t>
                </a:r>
                <a:r>
                  <a:rPr lang="vi-VN" sz="2100" i="1"/>
                  <a:t>Dxy</a:t>
                </a:r>
                <a:r>
                  <a:rPr lang="vi-VN" sz="2100" i="1" baseline="-25000"/>
                  <a:t>i</a:t>
                </a:r>
                <a:r>
                  <a:rPr lang="vi-VN" sz="2100" i="1"/>
                  <a:t> </a:t>
                </a:r>
                <a:r>
                  <a:rPr lang="en-US" sz="2100" i="1"/>
                  <a:t>+ </a:t>
                </a:r>
                <a:r>
                  <a:rPr lang="vi-VN" sz="2100"/>
                  <a:t>2</a:t>
                </a:r>
                <a:r>
                  <a:rPr lang="vi-VN" sz="2100" i="1"/>
                  <a:t>Dyx</a:t>
                </a:r>
                <a:r>
                  <a:rPr lang="vi-VN" sz="2100" i="1" baseline="-25000"/>
                  <a:t>i</a:t>
                </a:r>
                <a:r>
                  <a:rPr lang="vi-VN" sz="2100" i="1"/>
                  <a:t> </a:t>
                </a:r>
                <a:r>
                  <a:rPr lang="en-US" sz="2100" i="1"/>
                  <a:t>+ 2</a:t>
                </a:r>
                <a:r>
                  <a:rPr lang="en-US" sz="2100"/>
                  <a:t>Dy + 2bDx +</a:t>
                </a:r>
                <a:r>
                  <a:rPr lang="vi-VN" sz="2100"/>
                  <a:t> </a:t>
                </a:r>
                <a:r>
                  <a:rPr lang="vi-VN" sz="2100" i="1"/>
                  <a:t>Dx</a:t>
                </a:r>
                <a:endParaRPr lang="en-US" sz="2000" i="1" baseline="-25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Do (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, 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) là điểm nguyên thuộc về đoạn thẳng nên ta có</a:t>
                </a:r>
                <a:r>
                  <a:rPr lang="en-US" sz="2000"/>
                  <a:t>: </a:t>
                </a: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 = </a:t>
                </a:r>
                <a:r>
                  <a:rPr lang="vi-VN" sz="2000" i="1"/>
                  <a:t>mx</a:t>
                </a:r>
                <a:r>
                  <a:rPr lang="vi-VN" sz="2000" baseline="-25000"/>
                  <a:t>0</a:t>
                </a:r>
                <a:r>
                  <a:rPr lang="vi-VN" sz="2000"/>
                  <a:t> + </a:t>
                </a:r>
                <a:r>
                  <a:rPr lang="vi-VN" sz="2000" i="1"/>
                  <a:t>b </a:t>
                </a:r>
                <a:r>
                  <a:rPr lang="vi-VN" sz="20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/>
                  <a:t>x</a:t>
                </a:r>
                <a:r>
                  <a:rPr lang="en-US" sz="2000" baseline="-25000"/>
                  <a:t>0</a:t>
                </a:r>
                <a:r>
                  <a:rPr lang="en-US" sz="2000"/>
                  <a:t>+b</a:t>
                </a:r>
                <a:r>
                  <a:rPr lang="vi-VN" sz="2000"/>
                  <a:t>. </a:t>
                </a:r>
                <a:endParaRPr lang="en-US" sz="2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Thế vào phương trình trên ta suy ra:</a:t>
                </a:r>
                <a:r>
                  <a:rPr lang="vi-VN" sz="2000">
                    <a:solidFill>
                      <a:srgbClr val="FF0000"/>
                    </a:solidFill>
                  </a:rPr>
                  <a:t>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baseline="-25000">
                    <a:solidFill>
                      <a:srgbClr val="FF0000"/>
                    </a:solidFill>
                  </a:rPr>
                  <a:t>0</a:t>
                </a:r>
                <a:r>
                  <a:rPr lang="vi-VN" sz="2000">
                    <a:solidFill>
                      <a:srgbClr val="FF0000"/>
                    </a:solidFill>
                  </a:rPr>
                  <a:t> = </a:t>
                </a:r>
                <a:r>
                  <a:rPr lang="en-US" sz="2000">
                    <a:solidFill>
                      <a:srgbClr val="FF0000"/>
                    </a:solidFill>
                  </a:rPr>
                  <a:t>D</a:t>
                </a:r>
                <a:r>
                  <a:rPr lang="en-US" sz="2000" baseline="-25000">
                    <a:solidFill>
                      <a:srgbClr val="FF0000"/>
                    </a:solidFill>
                  </a:rPr>
                  <a:t>x</a:t>
                </a:r>
                <a:r>
                  <a:rPr lang="en-US" sz="2000">
                    <a:solidFill>
                      <a:srgbClr val="FF0000"/>
                    </a:solidFill>
                  </a:rPr>
                  <a:t>+2</a:t>
                </a:r>
                <a:r>
                  <a:rPr lang="vi-VN" sz="2000" i="1">
                    <a:solidFill>
                      <a:srgbClr val="FF0000"/>
                    </a:solidFill>
                  </a:rPr>
                  <a:t>D</a:t>
                </a:r>
                <a:r>
                  <a:rPr lang="en-US" sz="2000" i="1" baseline="-25000">
                    <a:solidFill>
                      <a:srgbClr val="FF0000"/>
                    </a:solidFill>
                  </a:rPr>
                  <a:t>y</a:t>
                </a:r>
                <a:endParaRPr lang="en-US" sz="2000">
                  <a:solidFill>
                    <a:srgbClr val="FF0000"/>
                  </a:solidFill>
                </a:endParaRP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endParaRPr lang="en-US" sz="2000" i="1" baseline="-25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endParaRPr lang="en-US" sz="2000"/>
              </a:p>
            </p:txBody>
          </p:sp>
        </mc:Choice>
        <mc:Fallback xmlns="">
          <p:sp>
            <p:nvSpPr>
              <p:cNvPr id="2252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5460" y="1668003"/>
                <a:ext cx="7921928" cy="4230521"/>
              </a:xfrm>
              <a:blipFill rotWithShape="0">
                <a:blip r:embed="rId2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3059199-30FB-4025-8292-946E6F28F608}"/>
              </a:ext>
            </a:extLst>
          </p:cNvPr>
          <p:cNvSpPr/>
          <p:nvPr/>
        </p:nvSpPr>
        <p:spPr>
          <a:xfrm>
            <a:off x="8751340" y="2389760"/>
            <a:ext cx="2618406" cy="2714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329645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98902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868159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1646" y="2812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1646" y="3581997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821646" y="4336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981032" y="3423792"/>
            <a:ext cx="274320" cy="27432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8912334" y="3591614"/>
            <a:ext cx="2457412" cy="724496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958536" y="4172003"/>
            <a:ext cx="274320" cy="2743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</a:t>
            </a:r>
          </a:p>
        </p:txBody>
      </p:sp>
      <p:sp>
        <p:nvSpPr>
          <p:cNvPr id="17" name="Oval 16"/>
          <p:cNvSpPr/>
          <p:nvPr/>
        </p:nvSpPr>
        <p:spPr>
          <a:xfrm>
            <a:off x="10019379" y="3871559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716838" y="3460089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690969" y="5081811"/>
            <a:ext cx="3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x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4EF4B50E-3ACC-40D4-8867-B3377287B2D8}"/>
              </a:ext>
            </a:extLst>
          </p:cNvPr>
          <p:cNvSpPr txBox="1"/>
          <p:nvPr/>
        </p:nvSpPr>
        <p:spPr>
          <a:xfrm>
            <a:off x="8282812" y="4160357"/>
            <a:ext cx="60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49C421D4-BB0C-4988-B1F9-A94CED681A08}"/>
              </a:ext>
            </a:extLst>
          </p:cNvPr>
          <p:cNvSpPr txBox="1"/>
          <p:nvPr/>
        </p:nvSpPr>
        <p:spPr>
          <a:xfrm>
            <a:off x="8421649" y="3376286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9864098" y="5064321"/>
            <a:ext cx="6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837A58DE-515D-48F5-BD1A-4C528FAB16B1}"/>
              </a:ext>
            </a:extLst>
          </p:cNvPr>
          <p:cNvSpPr txBox="1"/>
          <p:nvPr/>
        </p:nvSpPr>
        <p:spPr>
          <a:xfrm>
            <a:off x="8353278" y="3802671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DB1CBE-78D7-4E17-8CC6-760F4693ECD3}"/>
              </a:ext>
            </a:extLst>
          </p:cNvPr>
          <p:cNvCxnSpPr>
            <a:cxnSpLocks/>
          </p:cNvCxnSpPr>
          <p:nvPr/>
        </p:nvCxnSpPr>
        <p:spPr>
          <a:xfrm>
            <a:off x="8706198" y="3963510"/>
            <a:ext cx="2688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35F483-0A46-4822-9CBD-6214DB25F19E}"/>
              </a:ext>
            </a:extLst>
          </p:cNvPr>
          <p:cNvCxnSpPr/>
          <p:nvPr/>
        </p:nvCxnSpPr>
        <p:spPr>
          <a:xfrm>
            <a:off x="11498223" y="3581997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8DB98C-ED79-4EFD-9119-E22381877876}"/>
              </a:ext>
            </a:extLst>
          </p:cNvPr>
          <p:cNvCxnSpPr/>
          <p:nvPr/>
        </p:nvCxnSpPr>
        <p:spPr>
          <a:xfrm>
            <a:off x="11519648" y="3984323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85194" y="355833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595246" y="397095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3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4363" y="1668003"/>
            <a:ext cx="9603275" cy="894893"/>
          </a:xfrm>
        </p:spPr>
        <p:txBody>
          <a:bodyPr>
            <a:normAutofit lnSpcReduction="10000"/>
          </a:bodyPr>
          <a:lstStyle/>
          <a:p>
            <a:r>
              <a:rPr lang="en-US" b="1"/>
              <a:t>Bài tập:</a:t>
            </a:r>
            <a:r>
              <a:rPr lang="en-US"/>
              <a:t> cho tọa điểm A(12,8) và B(2,3) trình bày các bước vẽ đường thẳng đi từ A đến B</a:t>
            </a:r>
          </a:p>
        </p:txBody>
      </p:sp>
      <p:sp>
        <p:nvSpPr>
          <p:cNvPr id="7" name="32-Point Star 6"/>
          <p:cNvSpPr/>
          <p:nvPr/>
        </p:nvSpPr>
        <p:spPr>
          <a:xfrm>
            <a:off x="5648393" y="3255746"/>
            <a:ext cx="1963021" cy="1893195"/>
          </a:xfrm>
          <a:prstGeom prst="star32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0&lt;|m|&lt;1</a:t>
            </a:r>
          </a:p>
          <a:p>
            <a:pPr algn="ctr"/>
            <a:r>
              <a:rPr lang="en-US"/>
              <a:t>T</a:t>
            </a:r>
            <a:r>
              <a:rPr lang="en-US">
                <a:sym typeface="Wingdings" panose="05000000000000000000" pitchFamily="2" charset="2"/>
              </a:rPr>
              <a:t>F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508" y="2717238"/>
            <a:ext cx="3907657" cy="3188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7563"/>
            <a:ext cx="5428396" cy="565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6E188-8212-4443-844E-7026E15A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7" y="2734150"/>
            <a:ext cx="5615446" cy="28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63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799580" y="1608537"/>
            <a:ext cx="10894437" cy="735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tập:</a:t>
            </a:r>
            <a:r>
              <a:rPr lang="en-US" sz="2400" cap="none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cho tọa điểm A(3,12) và B(8, 2) trình bày các bước vẽ đường thẳng đi từ A đến B</a:t>
            </a:r>
          </a:p>
        </p:txBody>
      </p:sp>
      <p:sp>
        <p:nvSpPr>
          <p:cNvPr id="8" name="32-Point Star 7"/>
          <p:cNvSpPr/>
          <p:nvPr/>
        </p:nvSpPr>
        <p:spPr>
          <a:xfrm>
            <a:off x="6246798" y="3333020"/>
            <a:ext cx="1751527" cy="1893195"/>
          </a:xfrm>
          <a:prstGeom prst="star32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|m|&gt;1</a:t>
            </a:r>
          </a:p>
          <a:p>
            <a:pPr algn="ctr"/>
            <a:r>
              <a:rPr lang="en-US"/>
              <a:t>T</a:t>
            </a:r>
            <a:r>
              <a:rPr lang="en-US">
                <a:sym typeface="Wingdings" panose="05000000000000000000" pitchFamily="2" charset="2"/>
              </a:rPr>
              <a:t>F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324" y="2695382"/>
            <a:ext cx="3610083" cy="29455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0253"/>
            <a:ext cx="5504200" cy="587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8B5E49-6051-4357-8678-95831F44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3" y="2724720"/>
            <a:ext cx="6085714" cy="31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03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9199-30FB-4025-8292-946E6F28F608}"/>
              </a:ext>
            </a:extLst>
          </p:cNvPr>
          <p:cNvSpPr/>
          <p:nvPr/>
        </p:nvSpPr>
        <p:spPr>
          <a:xfrm>
            <a:off x="8751340" y="2389760"/>
            <a:ext cx="2618406" cy="2714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329645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98902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868159" y="2399543"/>
            <a:ext cx="0" cy="2612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1646" y="2812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1646" y="3581997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821646" y="4336740"/>
            <a:ext cx="2548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981032" y="3423792"/>
            <a:ext cx="274320" cy="27432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</a:t>
            </a:r>
          </a:p>
        </p:txBody>
      </p:sp>
      <p:cxnSp>
        <p:nvCxnSpPr>
          <p:cNvPr id="15" name="Straight Connector 14"/>
          <p:cNvCxnSpPr>
            <a:cxnSpLocks/>
            <a:stCxn id="21" idx="3"/>
            <a:endCxn id="18" idx="6"/>
          </p:cNvCxnSpPr>
          <p:nvPr/>
        </p:nvCxnSpPr>
        <p:spPr>
          <a:xfrm>
            <a:off x="8776505" y="3599008"/>
            <a:ext cx="2742922" cy="712085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958536" y="4172003"/>
            <a:ext cx="274320" cy="2743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</a:t>
            </a:r>
          </a:p>
        </p:txBody>
      </p:sp>
      <p:sp>
        <p:nvSpPr>
          <p:cNvPr id="17" name="Oval 16"/>
          <p:cNvSpPr/>
          <p:nvPr/>
        </p:nvSpPr>
        <p:spPr>
          <a:xfrm>
            <a:off x="10019379" y="3871559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245107" y="4173933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88317" y="5064321"/>
            <a:ext cx="3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x</a:t>
            </a:r>
            <a:r>
              <a:rPr lang="en-US" baseline="-25000"/>
              <a:t>i</a:t>
            </a:r>
            <a:endParaRPr lang="en-US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4EF4B50E-3ACC-40D4-8867-B3377287B2D8}"/>
              </a:ext>
            </a:extLst>
          </p:cNvPr>
          <p:cNvSpPr txBox="1"/>
          <p:nvPr/>
        </p:nvSpPr>
        <p:spPr>
          <a:xfrm>
            <a:off x="8128751" y="4146626"/>
            <a:ext cx="60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49C421D4-BB0C-4988-B1F9-A94CED681A08}"/>
              </a:ext>
            </a:extLst>
          </p:cNvPr>
          <p:cNvSpPr txBox="1"/>
          <p:nvPr/>
        </p:nvSpPr>
        <p:spPr>
          <a:xfrm>
            <a:off x="8052391" y="3414342"/>
            <a:ext cx="72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y</a:t>
            </a:r>
            <a:r>
              <a:rPr lang="en-US" baseline="-25000"/>
              <a:t>i+1</a:t>
            </a:r>
            <a:endParaRPr lang="en-US"/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9864098" y="5064321"/>
            <a:ext cx="6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837A58DE-515D-48F5-BD1A-4C528FAB16B1}"/>
              </a:ext>
            </a:extLst>
          </p:cNvPr>
          <p:cNvSpPr txBox="1"/>
          <p:nvPr/>
        </p:nvSpPr>
        <p:spPr>
          <a:xfrm>
            <a:off x="8353278" y="3802671"/>
            <a:ext cx="3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DB1CBE-78D7-4E17-8CC6-760F4693ECD3}"/>
              </a:ext>
            </a:extLst>
          </p:cNvPr>
          <p:cNvCxnSpPr>
            <a:cxnSpLocks/>
          </p:cNvCxnSpPr>
          <p:nvPr/>
        </p:nvCxnSpPr>
        <p:spPr>
          <a:xfrm>
            <a:off x="8706198" y="3963510"/>
            <a:ext cx="26885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35F483-0A46-4822-9CBD-6214DB25F19E}"/>
              </a:ext>
            </a:extLst>
          </p:cNvPr>
          <p:cNvCxnSpPr/>
          <p:nvPr/>
        </p:nvCxnSpPr>
        <p:spPr>
          <a:xfrm>
            <a:off x="11498223" y="3581997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8DB98C-ED79-4EFD-9119-E22381877876}"/>
              </a:ext>
            </a:extLst>
          </p:cNvPr>
          <p:cNvCxnSpPr/>
          <p:nvPr/>
        </p:nvCxnSpPr>
        <p:spPr>
          <a:xfrm>
            <a:off x="11519648" y="3984323"/>
            <a:ext cx="0" cy="375360"/>
          </a:xfrm>
          <a:prstGeom prst="line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85194" y="355833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595246" y="3970951"/>
            <a:ext cx="49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5628068" y="1675178"/>
            <a:ext cx="576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0&lt;|m|&lt;1; y biến thiên theo x (Dx) do x &gt;&gt; nhanh hơn y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17709717-2280-49AD-AEF0-FE1395C7F205}"/>
              </a:ext>
            </a:extLst>
          </p:cNvPr>
          <p:cNvSpPr txBox="1"/>
          <p:nvPr/>
        </p:nvSpPr>
        <p:spPr>
          <a:xfrm>
            <a:off x="8022892" y="5556003"/>
            <a:ext cx="407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Dx&lt;0 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(|d1|-|d2|)&lt;0 thì chọn P (p</a:t>
            </a:r>
            <a:r>
              <a:rPr lang="en-US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&gt;0)</a:t>
            </a:r>
          </a:p>
        </p:txBody>
      </p:sp>
      <p:sp>
        <p:nvSpPr>
          <p:cNvPr id="30" name="32-Point Star 29"/>
          <p:cNvSpPr/>
          <p:nvPr/>
        </p:nvSpPr>
        <p:spPr>
          <a:xfrm>
            <a:off x="6272123" y="3056896"/>
            <a:ext cx="1928885" cy="1893195"/>
          </a:xfrm>
          <a:prstGeom prst="star32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0&lt;|m|&lt;1</a:t>
            </a:r>
          </a:p>
          <a:p>
            <a:pPr algn="ctr"/>
            <a:r>
              <a:rPr lang="en-US"/>
              <a:t>F</a:t>
            </a:r>
            <a:r>
              <a:rPr lang="en-US">
                <a:sym typeface="Wingdings" panose="05000000000000000000" pitchFamily="2" charset="2"/>
              </a:rPr>
              <a:t>T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"/>
              <p:cNvSpPr txBox="1">
                <a:spLocks noChangeArrowheads="1"/>
              </p:cNvSpPr>
              <p:nvPr/>
            </p:nvSpPr>
            <p:spPr>
              <a:xfrm>
                <a:off x="705829" y="1654416"/>
                <a:ext cx="7921928" cy="42305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Ta có: </a:t>
                </a:r>
                <a:r>
                  <a:rPr lang="en-US" i="1"/>
                  <a:t>y </a:t>
                </a:r>
                <a:r>
                  <a:rPr lang="en-US"/>
                  <a:t>= </a:t>
                </a:r>
                <a:r>
                  <a:rPr lang="en-US" i="1"/>
                  <a:t>m</a:t>
                </a:r>
                <a:r>
                  <a:rPr lang="en-US"/>
                  <a:t>(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/>
                  <a:t>-1) + </a:t>
                </a:r>
                <a:r>
                  <a:rPr lang="en-US" i="1"/>
                  <a:t>b</a:t>
                </a:r>
                <a:r>
                  <a:rPr lang="en-US"/>
                  <a:t> </a:t>
                </a:r>
              </a:p>
              <a:p>
                <a:r>
                  <a:rPr lang="en-US">
                    <a:solidFill>
                      <a:srgbClr val="FF0000"/>
                    </a:solidFill>
                  </a:rPr>
                  <a:t>Đặt d</a:t>
                </a:r>
                <a:r>
                  <a:rPr lang="en-US" baseline="-25000">
                    <a:solidFill>
                      <a:srgbClr val="FF0000"/>
                    </a:solidFill>
                  </a:rPr>
                  <a:t>1</a:t>
                </a:r>
                <a:r>
                  <a:rPr lang="en-US">
                    <a:solidFill>
                      <a:srgbClr val="FF0000"/>
                    </a:solidFill>
                  </a:rPr>
                  <a:t>= y</a:t>
                </a:r>
                <a:r>
                  <a:rPr lang="en-US" baseline="-25000">
                    <a:solidFill>
                      <a:srgbClr val="FF0000"/>
                    </a:solidFill>
                  </a:rPr>
                  <a:t>i+1 </a:t>
                </a:r>
                <a:r>
                  <a:rPr lang="en-US">
                    <a:solidFill>
                      <a:srgbClr val="FF0000"/>
                    </a:solidFill>
                  </a:rPr>
                  <a:t>-y</a:t>
                </a:r>
                <a:r>
                  <a:rPr lang="en-US" baseline="-25000">
                    <a:solidFill>
                      <a:srgbClr val="FF0000"/>
                    </a:solidFill>
                  </a:rPr>
                  <a:t> </a:t>
                </a:r>
                <a:r>
                  <a:rPr lang="en-US">
                    <a:solidFill>
                      <a:srgbClr val="FF0000"/>
                    </a:solidFill>
                  </a:rPr>
                  <a:t>và d</a:t>
                </a:r>
                <a:r>
                  <a:rPr lang="en-US" baseline="-25000">
                    <a:solidFill>
                      <a:srgbClr val="FF0000"/>
                    </a:solidFill>
                  </a:rPr>
                  <a:t>2</a:t>
                </a:r>
                <a:r>
                  <a:rPr lang="en-US">
                    <a:solidFill>
                      <a:srgbClr val="FF0000"/>
                    </a:solidFill>
                  </a:rPr>
                  <a:t>= y - y</a:t>
                </a:r>
                <a:r>
                  <a:rPr lang="en-US" baseline="-25000">
                    <a:solidFill>
                      <a:srgbClr val="FF0000"/>
                    </a:solidFill>
                  </a:rPr>
                  <a:t>i</a:t>
                </a:r>
                <a:endParaRPr lang="en-US">
                  <a:solidFill>
                    <a:srgbClr val="FF0000"/>
                  </a:solidFill>
                </a:endParaRPr>
              </a:p>
              <a:p>
                <a:r>
                  <a:rPr lang="vi-VN"/>
                  <a:t>Xét </a:t>
                </a:r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 </a:t>
                </a:r>
                <a:r>
                  <a:rPr lang="vi-VN" i="1"/>
                  <a:t>D</a:t>
                </a:r>
                <a:r>
                  <a:rPr lang="vi-VN" i="1" baseline="-25000"/>
                  <a:t>x</a:t>
                </a:r>
                <a:r>
                  <a:rPr lang="vi-VN"/>
                  <a:t>(</a:t>
                </a:r>
                <a:r>
                  <a:rPr lang="vi-VN" i="1"/>
                  <a:t>d</a:t>
                </a:r>
                <a:r>
                  <a:rPr lang="vi-VN" baseline="-25000"/>
                  <a:t>1</a:t>
                </a:r>
                <a:r>
                  <a:rPr lang="vi-VN"/>
                  <a:t>−</a:t>
                </a:r>
                <a:r>
                  <a:rPr lang="vi-VN" i="1"/>
                  <a:t>d</a:t>
                </a:r>
                <a:r>
                  <a:rPr lang="vi-VN" baseline="-25000"/>
                  <a:t>2</a:t>
                </a:r>
                <a:r>
                  <a:rPr lang="vi-VN"/>
                  <a:t>) = </a:t>
                </a:r>
                <a:r>
                  <a:rPr lang="vi-VN" i="1"/>
                  <a:t>Dx</a:t>
                </a:r>
                <a:r>
                  <a:rPr lang="vi-VN"/>
                  <a:t>(2</a:t>
                </a:r>
                <a:r>
                  <a:rPr lang="vi-VN" i="1"/>
                  <a:t>y</a:t>
                </a:r>
                <a:r>
                  <a:rPr lang="en-US" i="1" baseline="-25000"/>
                  <a:t>i</a:t>
                </a:r>
                <a:r>
                  <a:rPr lang="vi-VN" i="1"/>
                  <a:t> </a:t>
                </a:r>
                <a:r>
                  <a:rPr lang="en-US" i="1"/>
                  <a:t>- </a:t>
                </a:r>
                <a:r>
                  <a:rPr lang="vi-VN"/>
                  <a:t>2</a:t>
                </a:r>
                <a:r>
                  <a:rPr lang="vi-VN" i="1"/>
                  <a:t>y</a:t>
                </a:r>
                <a:r>
                  <a:rPr lang="en-US" i="1" baseline="-25000"/>
                  <a:t> </a:t>
                </a:r>
                <a:r>
                  <a:rPr lang="en-US"/>
                  <a:t>+</a:t>
                </a:r>
                <a:r>
                  <a:rPr lang="vi-VN"/>
                  <a:t> 1)</a:t>
                </a:r>
                <a:r>
                  <a:rPr lang="en-US"/>
                  <a:t>.</a:t>
                </a:r>
                <a:r>
                  <a:rPr lang="en-US">
                    <a:solidFill>
                      <a:srgbClr val="FF0000"/>
                    </a:solidFill>
                  </a:rPr>
                  <a:t> Vì y</a:t>
                </a:r>
                <a:r>
                  <a:rPr lang="en-US" baseline="-25000">
                    <a:solidFill>
                      <a:srgbClr val="FF0000"/>
                    </a:solidFill>
                  </a:rPr>
                  <a:t>i+1</a:t>
                </a:r>
                <a:r>
                  <a:rPr lang="en-US">
                    <a:solidFill>
                      <a:srgbClr val="FF0000"/>
                    </a:solidFill>
                  </a:rPr>
                  <a:t> = y</a:t>
                </a:r>
                <a:r>
                  <a:rPr lang="en-US" baseline="-25000">
                    <a:solidFill>
                      <a:srgbClr val="FF0000"/>
                    </a:solidFill>
                  </a:rPr>
                  <a:t>i </a:t>
                </a:r>
                <a:r>
                  <a:rPr lang="en-US">
                    <a:solidFill>
                      <a:srgbClr val="FF0000"/>
                    </a:solidFill>
                  </a:rPr>
                  <a:t>+1</a:t>
                </a:r>
              </a:p>
              <a:p>
                <a:r>
                  <a:rPr lang="vi-VN"/>
                  <a:t>⇒ </a:t>
                </a:r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 </a:t>
                </a:r>
                <a:r>
                  <a:rPr lang="vi-VN" i="1"/>
                  <a:t>Dx </a:t>
                </a:r>
                <a:r>
                  <a:rPr lang="en-US"/>
                  <a:t>{</a:t>
                </a:r>
                <a:r>
                  <a:rPr lang="vi-VN"/>
                  <a:t>2</a:t>
                </a:r>
                <a:r>
                  <a:rPr lang="vi-VN" i="1"/>
                  <a:t>y</a:t>
                </a:r>
                <a:r>
                  <a:rPr lang="vi-VN" i="1" baseline="-25000"/>
                  <a:t>i </a:t>
                </a:r>
                <a:r>
                  <a:rPr lang="en-US"/>
                  <a:t>- 2[</a:t>
                </a:r>
                <a:r>
                  <a:rPr lang="vi-VN" i="1"/>
                  <a:t>m </a:t>
                </a:r>
                <a:r>
                  <a:rPr lang="vi-VN"/>
                  <a:t>(</a:t>
                </a:r>
                <a:r>
                  <a:rPr lang="vi-VN" i="1"/>
                  <a:t>x</a:t>
                </a:r>
                <a:r>
                  <a:rPr lang="vi-VN" i="1" baseline="-25000"/>
                  <a:t>i</a:t>
                </a:r>
                <a:r>
                  <a:rPr lang="en-US"/>
                  <a:t>-</a:t>
                </a:r>
                <a:r>
                  <a:rPr lang="vi-VN"/>
                  <a:t>1)+ </a:t>
                </a:r>
                <a:r>
                  <a:rPr lang="vi-VN" i="1"/>
                  <a:t>b</a:t>
                </a:r>
                <a:r>
                  <a:rPr lang="vi-VN"/>
                  <a:t>] </a:t>
                </a:r>
                <a:r>
                  <a:rPr lang="en-US"/>
                  <a:t>+ 1}</a:t>
                </a:r>
              </a:p>
              <a:p>
                <a:r>
                  <a:rPr lang="vi-VN"/>
                  <a:t>Thay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/>
                  <a:t>  </a:t>
                </a:r>
                <a:r>
                  <a:rPr lang="vi-VN"/>
                  <a:t>vào phương trình trên ta được: </a:t>
                </a:r>
                <a:endParaRPr lang="en-US"/>
              </a:p>
              <a:p>
                <a:r>
                  <a:rPr lang="vi-VN" i="1"/>
                  <a:t>p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vi-VN"/>
                  <a:t>= 2</a:t>
                </a:r>
                <a:r>
                  <a:rPr lang="vi-VN" i="1"/>
                  <a:t>Dxy</a:t>
                </a:r>
                <a:r>
                  <a:rPr lang="vi-VN" i="1" baseline="-25000"/>
                  <a:t>i </a:t>
                </a:r>
                <a:r>
                  <a:rPr lang="en-US" i="1" baseline="-25000"/>
                  <a:t> </a:t>
                </a:r>
                <a:r>
                  <a:rPr lang="en-US" i="1"/>
                  <a:t>- </a:t>
                </a:r>
                <a:r>
                  <a:rPr lang="vi-VN"/>
                  <a:t>2</a:t>
                </a:r>
                <a:r>
                  <a:rPr lang="vi-VN" i="1"/>
                  <a:t>Dyx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en-US" i="1"/>
                  <a:t>+ 2</a:t>
                </a:r>
                <a:r>
                  <a:rPr lang="en-US"/>
                  <a:t>Dy - 2bDx +</a:t>
                </a:r>
                <a:r>
                  <a:rPr lang="vi-VN" i="1"/>
                  <a:t> Dx</a:t>
                </a:r>
                <a:endParaRPr lang="en-US" i="1"/>
              </a:p>
              <a:p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= 2Dx(y</a:t>
                </a:r>
                <a:r>
                  <a:rPr lang="en-US" baseline="-25000"/>
                  <a:t>i+1</a:t>
                </a:r>
                <a:r>
                  <a:rPr lang="en-US"/>
                  <a:t> - y</a:t>
                </a:r>
                <a:r>
                  <a:rPr lang="en-US" baseline="-25000"/>
                  <a:t>i</a:t>
                </a:r>
                <a:r>
                  <a:rPr lang="en-US"/>
                  <a:t>) - 2Dy(x</a:t>
                </a:r>
                <a:r>
                  <a:rPr lang="en-US" baseline="-25000"/>
                  <a:t>i+1 </a:t>
                </a:r>
                <a:r>
                  <a:rPr lang="en-US"/>
                  <a:t>- x</a:t>
                </a:r>
                <a:r>
                  <a:rPr lang="en-US" baseline="-25000"/>
                  <a:t>i</a:t>
                </a:r>
                <a:r>
                  <a:rPr lang="en-US"/>
                  <a:t>)</a:t>
                </a:r>
                <a:br>
                  <a:rPr lang="en-US"/>
                </a:br>
                <a:r>
                  <a:rPr lang="en-US"/>
                  <a:t>⇔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=  2</a:t>
                </a:r>
                <a:r>
                  <a:rPr lang="en-US" i="1"/>
                  <a:t>D</a:t>
                </a:r>
                <a:r>
                  <a:rPr lang="en-US" i="1" baseline="-25000"/>
                  <a:t>y </a:t>
                </a:r>
                <a:r>
                  <a:rPr lang="en-US"/>
                  <a:t> + 2</a:t>
                </a:r>
                <a:r>
                  <a:rPr lang="en-US" i="1"/>
                  <a:t>D</a:t>
                </a:r>
                <a:r>
                  <a:rPr lang="en-US" i="1" baseline="-25000"/>
                  <a:t>x</a:t>
                </a:r>
                <a:r>
                  <a:rPr lang="en-US" i="1"/>
                  <a:t> </a:t>
                </a:r>
                <a:r>
                  <a:rPr lang="en-US"/>
                  <a:t>(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/>
                  <a:t>) , do </a:t>
                </a:r>
                <a:r>
                  <a:rPr lang="en-US" i="1"/>
                  <a:t>x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= </a:t>
                </a:r>
                <a:r>
                  <a:rPr lang="en-US" i="1"/>
                  <a:t>x</a:t>
                </a:r>
                <a:r>
                  <a:rPr lang="en-US" i="1" baseline="-25000"/>
                  <a:t>i </a:t>
                </a:r>
                <a:r>
                  <a:rPr lang="en-US"/>
                  <a:t>- 1</a:t>
                </a:r>
              </a:p>
            </p:txBody>
          </p:sp>
        </mc:Choice>
        <mc:Fallback xmlns="">
          <p:sp>
            <p:nvSpPr>
              <p:cNvPr id="3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29" y="1654416"/>
                <a:ext cx="7921928" cy="4230521"/>
              </a:xfrm>
              <a:prstGeom prst="rect">
                <a:avLst/>
              </a:prstGeom>
              <a:blipFill>
                <a:blip r:embed="rId2"/>
                <a:stretch>
                  <a:fillRect l="-924" t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8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2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5460" y="1668003"/>
                <a:ext cx="7921928" cy="4230521"/>
              </a:xfrm>
            </p:spPr>
            <p:txBody>
              <a:bodyPr>
                <a:normAutofit fontScale="85000" lnSpcReduction="20000"/>
              </a:bodyPr>
              <a:lstStyle/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Từ đây ta có thể suy ra cách tính </a:t>
                </a:r>
                <a:r>
                  <a:rPr lang="vi-VN" sz="2000" i="1"/>
                  <a:t>p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như sau:</a:t>
                </a:r>
                <a:r>
                  <a:rPr lang="en-US" sz="2000"/>
                  <a:t> </a:t>
                </a: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i="1"/>
                  <a:t>Từ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=  2</a:t>
                </a:r>
                <a:r>
                  <a:rPr lang="en-US" i="1"/>
                  <a:t>D</a:t>
                </a:r>
                <a:r>
                  <a:rPr lang="en-US" i="1" baseline="-25000"/>
                  <a:t>y </a:t>
                </a:r>
                <a:r>
                  <a:rPr lang="en-US"/>
                  <a:t> + 2</a:t>
                </a:r>
                <a:r>
                  <a:rPr lang="en-US" i="1"/>
                  <a:t>D</a:t>
                </a:r>
                <a:r>
                  <a:rPr lang="en-US" i="1" baseline="-25000"/>
                  <a:t>x</a:t>
                </a:r>
                <a:r>
                  <a:rPr lang="en-US" i="1"/>
                  <a:t> </a:t>
                </a:r>
                <a:r>
                  <a:rPr lang="en-US"/>
                  <a:t>(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− 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/>
                  <a:t>)</a:t>
                </a:r>
                <a:br>
                  <a:rPr lang="vi-VN" sz="2000"/>
                </a:br>
                <a:r>
                  <a:rPr lang="vi-VN" sz="2000">
                    <a:solidFill>
                      <a:srgbClr val="FF0000"/>
                    </a:solidFill>
                  </a:rPr>
                  <a:t>Nếu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en-US" sz="2000" i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</a:t>
                </a:r>
                <a:r>
                  <a:rPr lang="vi-VN" sz="2000">
                    <a:solidFill>
                      <a:srgbClr val="FF0000"/>
                    </a:solidFill>
                  </a:rPr>
                  <a:t> 0 thì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baseline="-25000">
                    <a:solidFill>
                      <a:srgbClr val="FF0000"/>
                    </a:solidFill>
                  </a:rPr>
                  <a:t>+1</a:t>
                </a:r>
                <a:r>
                  <a:rPr lang="vi-VN" sz="2000">
                    <a:solidFill>
                      <a:srgbClr val="FF0000"/>
                    </a:solidFill>
                  </a:rPr>
                  <a:t> =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i="1">
                    <a:solidFill>
                      <a:srgbClr val="FF0000"/>
                    </a:solidFill>
                  </a:rPr>
                  <a:t> </a:t>
                </a:r>
                <a:r>
                  <a:rPr lang="en-US" sz="2000" i="1">
                    <a:solidFill>
                      <a:srgbClr val="FF0000"/>
                    </a:solidFill>
                  </a:rPr>
                  <a:t>+</a:t>
                </a:r>
                <a:r>
                  <a:rPr lang="vi-VN" sz="2000">
                    <a:solidFill>
                      <a:srgbClr val="FF0000"/>
                    </a:solidFill>
                  </a:rPr>
                  <a:t> 2</a:t>
                </a:r>
                <a:r>
                  <a:rPr lang="vi-VN" sz="2000" i="1">
                    <a:solidFill>
                      <a:srgbClr val="FF0000"/>
                    </a:solidFill>
                  </a:rPr>
                  <a:t>D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y </a:t>
                </a:r>
                <a:r>
                  <a:rPr lang="en-US" sz="2000" i="1" baseline="-25000">
                    <a:solidFill>
                      <a:srgbClr val="FF0000"/>
                    </a:solidFill>
                  </a:rPr>
                  <a:t> </a:t>
                </a:r>
                <a:r>
                  <a:rPr lang="vi-VN" sz="2000"/>
                  <a:t>do ta chọn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</a:t>
                </a:r>
                <a:r>
                  <a:rPr lang="en-US" sz="2000" i="1" baseline="-25000"/>
                  <a:t>i</a:t>
                </a:r>
                <a:r>
                  <a:rPr lang="en-US" sz="2000" i="1"/>
                  <a:t>, </a:t>
                </a:r>
                <a:r>
                  <a:rPr lang="en-US" sz="1600" b="1" i="1">
                    <a:solidFill>
                      <a:srgbClr val="0070C0"/>
                    </a:solidFill>
                  </a:rPr>
                  <a:t>có nghĩa x=x-1 và y=y</a:t>
                </a:r>
                <a:r>
                  <a:rPr lang="en-US" sz="1600" b="1" i="1" baseline="-25000">
                    <a:solidFill>
                      <a:srgbClr val="0070C0"/>
                    </a:solidFill>
                  </a:rPr>
                  <a:t>-1</a:t>
                </a:r>
                <a:endParaRPr lang="en-US" sz="2000" b="1" baseline="-25000">
                  <a:solidFill>
                    <a:srgbClr val="0070C0"/>
                  </a:solidFill>
                </a:endParaRP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Ngược lại, </a:t>
                </a:r>
                <a:r>
                  <a:rPr lang="vi-VN" sz="2000">
                    <a:solidFill>
                      <a:srgbClr val="FF0000"/>
                    </a:solidFill>
                  </a:rPr>
                  <a:t>nếu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en-US" sz="2000" i="1">
                    <a:solidFill>
                      <a:srgbClr val="FF0000"/>
                    </a:solidFill>
                  </a:rPr>
                  <a:t>&lt;</a:t>
                </a:r>
                <a:r>
                  <a:rPr lang="vi-VN" sz="2000">
                    <a:solidFill>
                      <a:srgbClr val="FF0000"/>
                    </a:solidFill>
                  </a:rPr>
                  <a:t> 0 , thì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baseline="-25000">
                    <a:solidFill>
                      <a:srgbClr val="FF0000"/>
                    </a:solidFill>
                  </a:rPr>
                  <a:t>+1</a:t>
                </a:r>
                <a:r>
                  <a:rPr lang="vi-VN" sz="2000">
                    <a:solidFill>
                      <a:srgbClr val="FF0000"/>
                    </a:solidFill>
                  </a:rPr>
                  <a:t> =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i="1" baseline="-25000">
                    <a:solidFill>
                      <a:srgbClr val="FF0000"/>
                    </a:solidFill>
                  </a:rPr>
                  <a:t>i</a:t>
                </a:r>
                <a:r>
                  <a:rPr lang="vi-VN" sz="2000" i="1">
                    <a:solidFill>
                      <a:srgbClr val="FF0000"/>
                    </a:solidFill>
                  </a:rPr>
                  <a:t> </a:t>
                </a:r>
                <a:r>
                  <a:rPr lang="en-US" sz="2000" i="1">
                    <a:solidFill>
                      <a:srgbClr val="FF0000"/>
                    </a:solidFill>
                  </a:rPr>
                  <a:t>+ 2Dx + 2Dy</a:t>
                </a:r>
                <a:r>
                  <a:rPr lang="vi-VN" sz="2000"/>
                  <a:t>, do ta chọn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en-US" sz="2000" i="1" baseline="-25000"/>
                  <a:t> </a:t>
                </a:r>
                <a:r>
                  <a:rPr lang="en-US" sz="2000" i="1"/>
                  <a:t>+1</a:t>
                </a: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Giá trị </a:t>
                </a:r>
                <a:r>
                  <a:rPr lang="vi-VN" sz="2000" i="1"/>
                  <a:t>p</a:t>
                </a:r>
                <a:r>
                  <a:rPr lang="vi-VN" sz="2000" baseline="-25000"/>
                  <a:t>0</a:t>
                </a:r>
                <a:r>
                  <a:rPr lang="vi-VN" sz="2000"/>
                  <a:t> được tính từ điểm vẽ đầu tiên (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, 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) theo công thức:</a:t>
                </a:r>
                <a:r>
                  <a:rPr lang="en-US" sz="2000"/>
                  <a:t> </a:t>
                </a:r>
              </a:p>
              <a:p>
                <a:pPr marL="0" indent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:r>
                  <a:rPr lang="en-US" sz="1800" i="1"/>
                  <a:t>  </a:t>
                </a:r>
                <a:r>
                  <a:rPr lang="en-US" sz="2800" i="1"/>
                  <a:t> </a:t>
                </a:r>
                <a:r>
                  <a:rPr lang="vi-VN" sz="2800" i="1"/>
                  <a:t>p</a:t>
                </a:r>
                <a:r>
                  <a:rPr lang="vi-VN" sz="2800" i="1" baseline="-25000"/>
                  <a:t>i</a:t>
                </a:r>
                <a:r>
                  <a:rPr lang="vi-VN" sz="2800" i="1"/>
                  <a:t> </a:t>
                </a:r>
                <a:r>
                  <a:rPr lang="vi-VN" sz="2800"/>
                  <a:t>=</a:t>
                </a:r>
                <a:r>
                  <a:rPr lang="en-US" sz="2100"/>
                  <a:t> </a:t>
                </a:r>
                <a:r>
                  <a:rPr lang="vi-VN"/>
                  <a:t>2</a:t>
                </a:r>
                <a:r>
                  <a:rPr lang="vi-VN" i="1"/>
                  <a:t>Dxy</a:t>
                </a:r>
                <a:r>
                  <a:rPr lang="vi-VN" i="1" baseline="-25000"/>
                  <a:t>i </a:t>
                </a:r>
                <a:r>
                  <a:rPr lang="en-US" i="1" baseline="-25000"/>
                  <a:t> </a:t>
                </a:r>
                <a:r>
                  <a:rPr lang="en-US" i="1"/>
                  <a:t>- </a:t>
                </a:r>
                <a:r>
                  <a:rPr lang="vi-VN"/>
                  <a:t>2</a:t>
                </a:r>
                <a:r>
                  <a:rPr lang="vi-VN" i="1"/>
                  <a:t>Dyx</a:t>
                </a:r>
                <a:r>
                  <a:rPr lang="vi-VN" i="1" baseline="-25000"/>
                  <a:t>i</a:t>
                </a:r>
                <a:r>
                  <a:rPr lang="vi-VN" i="1"/>
                  <a:t> </a:t>
                </a:r>
                <a:r>
                  <a:rPr lang="en-US" i="1"/>
                  <a:t>+ 2</a:t>
                </a:r>
                <a:r>
                  <a:rPr lang="en-US"/>
                  <a:t>Dy - 2bDx +</a:t>
                </a:r>
                <a:r>
                  <a:rPr lang="vi-VN" i="1"/>
                  <a:t> Dx</a:t>
                </a:r>
                <a:endParaRPr lang="en-US" sz="2000" i="1" baseline="-25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Do (</a:t>
                </a:r>
                <a:r>
                  <a:rPr lang="vi-VN" sz="2000" i="1"/>
                  <a:t>x</a:t>
                </a:r>
                <a:r>
                  <a:rPr lang="vi-VN" sz="2000" baseline="-25000"/>
                  <a:t>0</a:t>
                </a:r>
                <a:r>
                  <a:rPr lang="vi-VN" sz="2000"/>
                  <a:t>, </a:t>
                </a: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) là điểm nguyên thuộc về đoạn thẳng nên ta có</a:t>
                </a:r>
                <a:r>
                  <a:rPr lang="en-US" sz="2000"/>
                  <a:t>: </a:t>
                </a: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 i="1"/>
                  <a:t>y</a:t>
                </a:r>
                <a:r>
                  <a:rPr lang="vi-VN" sz="2000" baseline="-25000"/>
                  <a:t>0</a:t>
                </a:r>
                <a:r>
                  <a:rPr lang="vi-VN" sz="2000"/>
                  <a:t> = </a:t>
                </a:r>
                <a:r>
                  <a:rPr lang="vi-VN" sz="2000" i="1"/>
                  <a:t>mx</a:t>
                </a:r>
                <a:r>
                  <a:rPr lang="vi-VN" sz="2000" baseline="-25000"/>
                  <a:t>0</a:t>
                </a:r>
                <a:r>
                  <a:rPr lang="vi-VN" sz="2000"/>
                  <a:t> + </a:t>
                </a:r>
                <a:r>
                  <a:rPr lang="vi-VN" sz="2000" i="1"/>
                  <a:t>b </a:t>
                </a:r>
                <a:r>
                  <a:rPr lang="vi-VN" sz="20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/>
                  <a:t>x</a:t>
                </a:r>
                <a:r>
                  <a:rPr lang="en-US" sz="2000" baseline="-25000"/>
                  <a:t>0</a:t>
                </a:r>
                <a:r>
                  <a:rPr lang="en-US" sz="2000"/>
                  <a:t>+b</a:t>
                </a:r>
                <a:r>
                  <a:rPr lang="vi-VN" sz="2000"/>
                  <a:t>. </a:t>
                </a:r>
                <a:endParaRPr lang="en-US" sz="2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Thế vào phương trình trên ta suy ra:</a:t>
                </a:r>
                <a:r>
                  <a:rPr lang="vi-VN" sz="2000">
                    <a:solidFill>
                      <a:srgbClr val="FF0000"/>
                    </a:solidFill>
                  </a:rPr>
                  <a:t> </a:t>
                </a:r>
                <a:r>
                  <a:rPr lang="vi-VN" sz="2000" i="1">
                    <a:solidFill>
                      <a:srgbClr val="FF0000"/>
                    </a:solidFill>
                  </a:rPr>
                  <a:t>p</a:t>
                </a:r>
                <a:r>
                  <a:rPr lang="vi-VN" sz="2000" baseline="-25000">
                    <a:solidFill>
                      <a:srgbClr val="FF0000"/>
                    </a:solidFill>
                  </a:rPr>
                  <a:t>0</a:t>
                </a:r>
                <a:r>
                  <a:rPr lang="vi-VN" sz="2000">
                    <a:solidFill>
                      <a:srgbClr val="FF0000"/>
                    </a:solidFill>
                  </a:rPr>
                  <a:t> = </a:t>
                </a:r>
                <a:r>
                  <a:rPr lang="en-US" sz="2000">
                    <a:solidFill>
                      <a:srgbClr val="FF0000"/>
                    </a:solidFill>
                  </a:rPr>
                  <a:t>D</a:t>
                </a:r>
                <a:r>
                  <a:rPr lang="en-US" sz="2000" baseline="-25000">
                    <a:solidFill>
                      <a:srgbClr val="FF0000"/>
                    </a:solidFill>
                  </a:rPr>
                  <a:t>x</a:t>
                </a:r>
                <a:r>
                  <a:rPr lang="en-US" sz="2000">
                    <a:solidFill>
                      <a:srgbClr val="FF0000"/>
                    </a:solidFill>
                  </a:rPr>
                  <a:t>+2</a:t>
                </a:r>
                <a:r>
                  <a:rPr lang="vi-VN" sz="2000" i="1">
                    <a:solidFill>
                      <a:srgbClr val="FF0000"/>
                    </a:solidFill>
                  </a:rPr>
                  <a:t>D</a:t>
                </a:r>
                <a:r>
                  <a:rPr lang="en-US" sz="2000" i="1" baseline="-25000">
                    <a:solidFill>
                      <a:srgbClr val="FF0000"/>
                    </a:solidFill>
                  </a:rPr>
                  <a:t>y</a:t>
                </a:r>
                <a:endParaRPr lang="en-US" sz="2000">
                  <a:solidFill>
                    <a:srgbClr val="FF0000"/>
                  </a:solidFill>
                </a:endParaRP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endParaRPr lang="en-US" sz="2000" i="1" baseline="-25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endParaRPr lang="en-US" sz="2000"/>
              </a:p>
            </p:txBody>
          </p:sp>
        </mc:Choice>
        <mc:Fallback xmlns="">
          <p:sp>
            <p:nvSpPr>
              <p:cNvPr id="2252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5460" y="1668003"/>
                <a:ext cx="7921928" cy="4230521"/>
              </a:xfrm>
              <a:blipFill>
                <a:blip r:embed="rId2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32-Point Star 29">
            <a:extLst>
              <a:ext uri="{FF2B5EF4-FFF2-40B4-BE49-F238E27FC236}">
                <a16:creationId xmlns:a16="http://schemas.microsoft.com/office/drawing/2014/main" id="{D531F15B-BD87-42E2-A095-2291953F23BF}"/>
              </a:ext>
            </a:extLst>
          </p:cNvPr>
          <p:cNvSpPr/>
          <p:nvPr/>
        </p:nvSpPr>
        <p:spPr>
          <a:xfrm>
            <a:off x="6508010" y="3705829"/>
            <a:ext cx="1928885" cy="1893195"/>
          </a:xfrm>
          <a:prstGeom prst="star32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0&lt;|m|&lt;1</a:t>
            </a:r>
          </a:p>
          <a:p>
            <a:pPr algn="ctr"/>
            <a:r>
              <a:rPr lang="en-US"/>
              <a:t>F</a:t>
            </a:r>
            <a:r>
              <a:rPr lang="en-US">
                <a:sym typeface="Wingdings" panose="05000000000000000000" pitchFamily="2" charset="2"/>
              </a:rPr>
              <a:t>T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F41C03-9342-4CB7-AD6D-4F10D1A83E06}"/>
              </a:ext>
            </a:extLst>
          </p:cNvPr>
          <p:cNvGrpSpPr/>
          <p:nvPr/>
        </p:nvGrpSpPr>
        <p:grpSpPr>
          <a:xfrm>
            <a:off x="8052391" y="2389760"/>
            <a:ext cx="4042181" cy="3043893"/>
            <a:chOff x="8052391" y="2389760"/>
            <a:chExt cx="4042181" cy="304389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EE72F4-ED42-4452-A95D-16E3115A64A0}"/>
                </a:ext>
              </a:extLst>
            </p:cNvPr>
            <p:cNvSpPr/>
            <p:nvPr/>
          </p:nvSpPr>
          <p:spPr>
            <a:xfrm>
              <a:off x="8751340" y="2389760"/>
              <a:ext cx="2618406" cy="27147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020137-D463-434A-9F5F-9F6E3DEEB680}"/>
                </a:ext>
              </a:extLst>
            </p:cNvPr>
            <p:cNvCxnSpPr/>
            <p:nvPr/>
          </p:nvCxnSpPr>
          <p:spPr>
            <a:xfrm>
              <a:off x="9329645" y="2399543"/>
              <a:ext cx="0" cy="26125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109807-305E-4B6D-BC9F-01D56A5C2CC0}"/>
                </a:ext>
              </a:extLst>
            </p:cNvPr>
            <p:cNvCxnSpPr/>
            <p:nvPr/>
          </p:nvCxnSpPr>
          <p:spPr>
            <a:xfrm>
              <a:off x="10098902" y="2399543"/>
              <a:ext cx="0" cy="26125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58212-7C98-4114-B7FA-17E632376403}"/>
                </a:ext>
              </a:extLst>
            </p:cNvPr>
            <p:cNvCxnSpPr/>
            <p:nvPr/>
          </p:nvCxnSpPr>
          <p:spPr>
            <a:xfrm>
              <a:off x="10868159" y="2399543"/>
              <a:ext cx="0" cy="26125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552AB1-FCAD-4DC7-ABEA-E90F84523C77}"/>
                </a:ext>
              </a:extLst>
            </p:cNvPr>
            <p:cNvCxnSpPr/>
            <p:nvPr/>
          </p:nvCxnSpPr>
          <p:spPr>
            <a:xfrm>
              <a:off x="8821646" y="2812740"/>
              <a:ext cx="2548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D2796-3873-48D0-9E88-B80ADE83C433}"/>
                </a:ext>
              </a:extLst>
            </p:cNvPr>
            <p:cNvCxnSpPr/>
            <p:nvPr/>
          </p:nvCxnSpPr>
          <p:spPr>
            <a:xfrm>
              <a:off x="8821646" y="3581997"/>
              <a:ext cx="2548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1179A9-91EF-42A6-93C0-9D2E85B1A18C}"/>
                </a:ext>
              </a:extLst>
            </p:cNvPr>
            <p:cNvCxnSpPr/>
            <p:nvPr/>
          </p:nvCxnSpPr>
          <p:spPr>
            <a:xfrm>
              <a:off x="8821646" y="4336740"/>
              <a:ext cx="2548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6558C22-27FB-4EFD-B4C5-ABA559B4AD78}"/>
                </a:ext>
              </a:extLst>
            </p:cNvPr>
            <p:cNvSpPr/>
            <p:nvPr/>
          </p:nvSpPr>
          <p:spPr>
            <a:xfrm>
              <a:off x="9981032" y="3423792"/>
              <a:ext cx="274320" cy="27432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P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0A163E-406D-4505-B148-16025F402514}"/>
                </a:ext>
              </a:extLst>
            </p:cNvPr>
            <p:cNvCxnSpPr>
              <a:cxnSpLocks/>
              <a:stCxn id="44" idx="3"/>
              <a:endCxn id="41" idx="6"/>
            </p:cNvCxnSpPr>
            <p:nvPr/>
          </p:nvCxnSpPr>
          <p:spPr>
            <a:xfrm>
              <a:off x="8776505" y="3599008"/>
              <a:ext cx="2742922" cy="712085"/>
            </a:xfrm>
            <a:prstGeom prst="line">
              <a:avLst/>
            </a:prstGeom>
            <a:ln w="38100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5C397A6-AEBE-4809-8705-96941BF80F4E}"/>
                </a:ext>
              </a:extLst>
            </p:cNvPr>
            <p:cNvSpPr/>
            <p:nvPr/>
          </p:nvSpPr>
          <p:spPr>
            <a:xfrm>
              <a:off x="9958536" y="4172003"/>
              <a:ext cx="274320" cy="27432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4C5FAA8-EECE-4122-B9EA-1C0246428A24}"/>
                </a:ext>
              </a:extLst>
            </p:cNvPr>
            <p:cNvSpPr/>
            <p:nvPr/>
          </p:nvSpPr>
          <p:spPr>
            <a:xfrm>
              <a:off x="10019379" y="3871559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74B029E-FB49-4289-8894-A7B6E002DFCF}"/>
                </a:ext>
              </a:extLst>
            </p:cNvPr>
            <p:cNvSpPr/>
            <p:nvPr/>
          </p:nvSpPr>
          <p:spPr>
            <a:xfrm>
              <a:off x="11245107" y="4173933"/>
              <a:ext cx="274320" cy="2743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B12BD6-5FCE-4ABB-935B-7B9A4234199A}"/>
                </a:ext>
              </a:extLst>
            </p:cNvPr>
            <p:cNvSpPr txBox="1"/>
            <p:nvPr/>
          </p:nvSpPr>
          <p:spPr>
            <a:xfrm>
              <a:off x="11188317" y="5064321"/>
              <a:ext cx="36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x</a:t>
              </a:r>
              <a:r>
                <a:rPr lang="en-US" baseline="-25000"/>
                <a:t>i</a:t>
              </a:r>
              <a:endParaRPr lang="en-US"/>
            </a:p>
          </p:txBody>
        </p:sp>
        <p:sp>
          <p:nvSpPr>
            <p:cNvPr id="43" name="TextBox 23">
              <a:extLst>
                <a:ext uri="{FF2B5EF4-FFF2-40B4-BE49-F238E27FC236}">
                  <a16:creationId xmlns:a16="http://schemas.microsoft.com/office/drawing/2014/main" id="{F213917B-E7FD-4E35-804C-5BAA5F853FDE}"/>
                </a:ext>
              </a:extLst>
            </p:cNvPr>
            <p:cNvSpPr txBox="1"/>
            <p:nvPr/>
          </p:nvSpPr>
          <p:spPr>
            <a:xfrm>
              <a:off x="8128751" y="4146626"/>
              <a:ext cx="605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24">
              <a:extLst>
                <a:ext uri="{FF2B5EF4-FFF2-40B4-BE49-F238E27FC236}">
                  <a16:creationId xmlns:a16="http://schemas.microsoft.com/office/drawing/2014/main" id="{665AF4E1-F968-41B5-9E3D-CDE755356B73}"/>
                </a:ext>
              </a:extLst>
            </p:cNvPr>
            <p:cNvSpPr txBox="1"/>
            <p:nvPr/>
          </p:nvSpPr>
          <p:spPr>
            <a:xfrm>
              <a:off x="8052391" y="3414342"/>
              <a:ext cx="72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/>
                <a:t>y</a:t>
              </a:r>
              <a:r>
                <a:rPr lang="en-US" baseline="-25000"/>
                <a:t>i+1</a:t>
              </a:r>
              <a:endParaRPr lang="en-US"/>
            </a:p>
          </p:txBody>
        </p:sp>
        <p:sp>
          <p:nvSpPr>
            <p:cNvPr id="45" name="TextBox 25">
              <a:extLst>
                <a:ext uri="{FF2B5EF4-FFF2-40B4-BE49-F238E27FC236}">
                  <a16:creationId xmlns:a16="http://schemas.microsoft.com/office/drawing/2014/main" id="{791D5565-7CE2-44AD-B1F4-D2EBCB558EAD}"/>
                </a:ext>
              </a:extLst>
            </p:cNvPr>
            <p:cNvSpPr txBox="1"/>
            <p:nvPr/>
          </p:nvSpPr>
          <p:spPr>
            <a:xfrm>
              <a:off x="9864098" y="5064321"/>
              <a:ext cx="632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6D7416DA-A1CA-4B61-93C3-9D38CC719D5F}"/>
                </a:ext>
              </a:extLst>
            </p:cNvPr>
            <p:cNvSpPr txBox="1"/>
            <p:nvPr/>
          </p:nvSpPr>
          <p:spPr>
            <a:xfrm>
              <a:off x="8353278" y="3802671"/>
              <a:ext cx="327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y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05271E-5C8D-4CA9-9532-46CCBAB0C9D3}"/>
                </a:ext>
              </a:extLst>
            </p:cNvPr>
            <p:cNvCxnSpPr>
              <a:cxnSpLocks/>
            </p:cNvCxnSpPr>
            <p:nvPr/>
          </p:nvCxnSpPr>
          <p:spPr>
            <a:xfrm>
              <a:off x="8706198" y="3963510"/>
              <a:ext cx="268858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169443E-38C1-49A4-9BF8-892F52A9DD6E}"/>
                </a:ext>
              </a:extLst>
            </p:cNvPr>
            <p:cNvCxnSpPr/>
            <p:nvPr/>
          </p:nvCxnSpPr>
          <p:spPr>
            <a:xfrm>
              <a:off x="11498223" y="3581997"/>
              <a:ext cx="0" cy="375360"/>
            </a:xfrm>
            <a:prstGeom prst="line">
              <a:avLst/>
            </a:prstGeom>
            <a:ln w="28575"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EAAFABF-51DB-4B23-B014-0D5D80ADA9E5}"/>
                </a:ext>
              </a:extLst>
            </p:cNvPr>
            <p:cNvCxnSpPr/>
            <p:nvPr/>
          </p:nvCxnSpPr>
          <p:spPr>
            <a:xfrm>
              <a:off x="11519648" y="3984323"/>
              <a:ext cx="0" cy="375360"/>
            </a:xfrm>
            <a:prstGeom prst="line">
              <a:avLst/>
            </a:prstGeom>
            <a:ln w="28575"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28E7FC-81B5-4E8F-81BD-D6AEACF072B6}"/>
                </a:ext>
              </a:extLst>
            </p:cNvPr>
            <p:cNvSpPr txBox="1"/>
            <p:nvPr/>
          </p:nvSpPr>
          <p:spPr>
            <a:xfrm>
              <a:off x="11585194" y="3558331"/>
              <a:ext cx="499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d</a:t>
              </a:r>
              <a:r>
                <a:rPr lang="en-US" baseline="-25000"/>
                <a:t>1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2875B2-64A2-4FB0-98A8-7F8F9A05070A}"/>
                </a:ext>
              </a:extLst>
            </p:cNvPr>
            <p:cNvSpPr txBox="1"/>
            <p:nvPr/>
          </p:nvSpPr>
          <p:spPr>
            <a:xfrm>
              <a:off x="11595246" y="3970951"/>
              <a:ext cx="499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d</a:t>
              </a:r>
              <a:r>
                <a:rPr lang="en-US" baseline="-25000"/>
                <a:t>2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1392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4363" y="1668003"/>
            <a:ext cx="9603275" cy="894893"/>
          </a:xfrm>
        </p:spPr>
        <p:txBody>
          <a:bodyPr>
            <a:normAutofit lnSpcReduction="10000"/>
          </a:bodyPr>
          <a:lstStyle/>
          <a:p>
            <a:r>
              <a:rPr lang="en-US" b="1"/>
              <a:t>Bài tập:</a:t>
            </a:r>
            <a:r>
              <a:rPr lang="en-US"/>
              <a:t> cho tọa điểm A(12,8) và B(2,3) trình bày các bước vẽ đường thẳng đi từ A đến B</a:t>
            </a:r>
          </a:p>
        </p:txBody>
      </p:sp>
      <p:sp>
        <p:nvSpPr>
          <p:cNvPr id="7" name="32-Point Star 6"/>
          <p:cNvSpPr/>
          <p:nvPr/>
        </p:nvSpPr>
        <p:spPr>
          <a:xfrm>
            <a:off x="5761745" y="3280538"/>
            <a:ext cx="1963021" cy="1893195"/>
          </a:xfrm>
          <a:prstGeom prst="star32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0&lt;|m|&lt;1</a:t>
            </a:r>
          </a:p>
          <a:p>
            <a:pPr algn="ctr"/>
            <a:r>
              <a:rPr lang="en-US"/>
              <a:t>F</a:t>
            </a:r>
            <a:r>
              <a:rPr lang="en-US">
                <a:sym typeface="Wingdings" panose="05000000000000000000" pitchFamily="2" charset="2"/>
              </a:rPr>
              <a:t>T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EF236-6674-4550-8F89-0033AD94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139" y="2918943"/>
            <a:ext cx="3614770" cy="2950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93C80F-FD6D-434C-87FC-00814117F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39" y="2241862"/>
            <a:ext cx="5110425" cy="532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588A3-0C97-4BE8-8860-454460D56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9" y="2717238"/>
            <a:ext cx="5773743" cy="29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64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4363" y="1668003"/>
            <a:ext cx="9603275" cy="894893"/>
          </a:xfrm>
        </p:spPr>
        <p:txBody>
          <a:bodyPr>
            <a:normAutofit lnSpcReduction="10000"/>
          </a:bodyPr>
          <a:lstStyle/>
          <a:p>
            <a:r>
              <a:rPr lang="en-US" b="1"/>
              <a:t>Bài tập:</a:t>
            </a:r>
            <a:r>
              <a:rPr lang="en-US"/>
              <a:t> cho tọa điểm A(12,8) và B(2,3) trình bày các bước vẽ đường thẳng đi từ A đến B</a:t>
            </a:r>
          </a:p>
        </p:txBody>
      </p:sp>
      <p:sp>
        <p:nvSpPr>
          <p:cNvPr id="7" name="32-Point Star 6"/>
          <p:cNvSpPr/>
          <p:nvPr/>
        </p:nvSpPr>
        <p:spPr>
          <a:xfrm>
            <a:off x="6339150" y="3245828"/>
            <a:ext cx="1963021" cy="1893195"/>
          </a:xfrm>
          <a:prstGeom prst="star32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|m|&gt;1</a:t>
            </a:r>
          </a:p>
          <a:p>
            <a:pPr algn="ctr"/>
            <a:r>
              <a:rPr lang="en-US"/>
              <a:t>F</a:t>
            </a:r>
            <a:r>
              <a:rPr lang="en-US">
                <a:sym typeface="Wingdings" panose="05000000000000000000" pitchFamily="2" charset="2"/>
              </a:rPr>
              <a:t>T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683FD4-9F72-417E-92A4-381E61A5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21" y="2115449"/>
            <a:ext cx="5110425" cy="53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C2241-BFD2-422F-B1E2-8F9BACDF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304" y="2824591"/>
            <a:ext cx="3763628" cy="3071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A8A1B-5721-4193-8675-3A605E08F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08" y="2648429"/>
            <a:ext cx="6011509" cy="30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38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600536"/>
            <a:ext cx="9767336" cy="2255847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2.2.3. </a:t>
            </a:r>
            <a:r>
              <a:rPr lang="vi-VN" sz="2200" b="1"/>
              <a:t>Các giải thuật xây dựng thực thể cơ sở</a:t>
            </a:r>
            <a:r>
              <a:rPr lang="en-US" sz="2200" b="1"/>
              <a:t> (tt)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Thuật toán Bresenham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Open Source: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b="1"/>
              <a:t> </a:t>
            </a:r>
            <a:r>
              <a:rPr lang="en-US" sz="2000">
                <a:hlinkClick r:id="rId2"/>
              </a:rPr>
              <a:t>https://github.com/thinhdoanvu/ComputerGraphics/tree/master/Coding/LineAlgorithm</a:t>
            </a:r>
            <a:endParaRPr lang="en-US" sz="2200" b="1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853754"/>
            <a:ext cx="9603275" cy="4016768"/>
          </a:xfrm>
        </p:spPr>
        <p:txBody>
          <a:bodyPr>
            <a:normAutofit/>
          </a:bodyPr>
          <a:lstStyle/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en-US" b="1"/>
              <a:t>2.2.2. Biểu diễn điểm và đoạn thẳng</a:t>
            </a:r>
            <a:endParaRPr lang="en-US"/>
          </a:p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en-US" b="1"/>
              <a:t>Điểm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vi-VN"/>
              <a:t>Điểm là thành phần cơ sở được định nghĩa trong một hệ tọa độ. Đối với hệ</a:t>
            </a:r>
            <a:r>
              <a:rPr lang="en-US"/>
              <a:t> </a:t>
            </a:r>
            <a:r>
              <a:rPr lang="vi-VN"/>
              <a:t>tọa độ hai chiều mỗi điểm được xác định bởi cặp tọa độ (x, y).</a:t>
            </a:r>
            <a:r>
              <a:rPr lang="en-US"/>
              <a:t> </a:t>
            </a:r>
            <a:r>
              <a:rPr lang="vi-VN"/>
              <a:t>Ngoài thông tin về tọa độ, điểm còn có thuộc tính là màu sắc.</a:t>
            </a:r>
            <a:endParaRPr lang="en-US" dirty="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54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4363" y="1668003"/>
            <a:ext cx="9603275" cy="3450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/>
              <a:t>Các việc cần bổ sung: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/>
              <a:t> Khi Ax &gt; Bx (hoán đổi d1 và d2)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/>
              <a:t> Đường thẳng có độ dốc lớn (thay vai trò x và y)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/>
              <a:t> Đường thẳng có độ dốc âm  (x++, y</a:t>
            </a:r>
            <a:r>
              <a:rPr lang="en-US" baseline="-25000"/>
              <a:t>i+1</a:t>
            </a:r>
            <a:r>
              <a:rPr lang="en-US"/>
              <a:t>=y</a:t>
            </a:r>
            <a:r>
              <a:rPr lang="en-US" baseline="-25000"/>
              <a:t>i</a:t>
            </a:r>
            <a:r>
              <a:rPr lang="en-US"/>
              <a:t> hoặc y</a:t>
            </a:r>
            <a:r>
              <a:rPr lang="en-US" baseline="-25000"/>
              <a:t>i</a:t>
            </a:r>
            <a:r>
              <a:rPr lang="en-US"/>
              <a:t>-1)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/>
              <a:t> Đường thẳng đứng hoặc nằm ngang (a.x = b.x bỏ qua)</a:t>
            </a:r>
          </a:p>
        </p:txBody>
      </p:sp>
    </p:spTree>
    <p:extLst>
      <p:ext uri="{BB962C8B-B14F-4D97-AF65-F5344CB8AC3E}">
        <p14:creationId xmlns:p14="http://schemas.microsoft.com/office/powerpoint/2010/main" val="3262663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134" y="1655776"/>
            <a:ext cx="8205236" cy="4016768"/>
          </a:xfrm>
        </p:spPr>
        <p:txBody>
          <a:bodyPr>
            <a:normAutofit lnSpcReduction="10000"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</a:pPr>
            <a:r>
              <a:rPr lang="en-US" b="1"/>
              <a:t>2.2.3.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 algn="just">
              <a:lnSpc>
                <a:spcPct val="160000"/>
              </a:lnSpc>
              <a:spcBef>
                <a:spcPts val="0"/>
              </a:spcBef>
            </a:pPr>
            <a:r>
              <a:rPr lang="en-US" b="1"/>
              <a:t>Giải thuật trung điểm (Midpoint)</a:t>
            </a:r>
          </a:p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vi-VN"/>
              <a:t>Thuật toán MidPoint đưa ra cách chọn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baseline="-25000"/>
              <a:t>+1</a:t>
            </a:r>
            <a:r>
              <a:rPr lang="vi-VN"/>
              <a:t> là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 i="1"/>
              <a:t> </a:t>
            </a:r>
            <a:r>
              <a:rPr lang="vi-VN"/>
              <a:t>hay </a:t>
            </a:r>
            <a:r>
              <a:rPr lang="vi-VN" i="1"/>
              <a:t>y</a:t>
            </a:r>
            <a:r>
              <a:rPr lang="vi-VN" i="1" baseline="-25000"/>
              <a:t>i</a:t>
            </a:r>
            <a:r>
              <a:rPr lang="vi-VN"/>
              <a:t>+1 bằng cách so sánh</a:t>
            </a:r>
            <a:r>
              <a:rPr lang="en-US"/>
              <a:t> </a:t>
            </a:r>
            <a:r>
              <a:rPr lang="vi-VN"/>
              <a:t>điểm thực Q(</a:t>
            </a:r>
            <a:r>
              <a:rPr lang="vi-VN" i="1"/>
              <a:t>x</a:t>
            </a:r>
            <a:r>
              <a:rPr lang="vi-VN" i="1" baseline="-25000"/>
              <a:t>i</a:t>
            </a:r>
            <a:r>
              <a:rPr lang="vi-VN"/>
              <a:t>+1,</a:t>
            </a:r>
            <a:r>
              <a:rPr lang="vi-VN" i="1"/>
              <a:t>y</a:t>
            </a:r>
            <a:r>
              <a:rPr lang="vi-VN"/>
              <a:t>) với điểm MidPoint là trung điểm của S và P. Ta có:</a:t>
            </a:r>
            <a:endParaRPr lang="en-US"/>
          </a:p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vi-VN"/>
              <a:t>Nếu điểm Q nằm dưới điểm MidPoint, ta chọn S.</a:t>
            </a:r>
            <a:endParaRPr lang="en-US"/>
          </a:p>
          <a:p>
            <a:pPr lvl="0">
              <a:lnSpc>
                <a:spcPct val="160000"/>
              </a:lnSpc>
              <a:spcBef>
                <a:spcPts val="0"/>
              </a:spcBef>
            </a:pPr>
            <a:r>
              <a:rPr lang="vi-VN"/>
              <a:t>Ngược lại nếu điểm Q nằm trên điểm MidPoint ta chọn P.</a:t>
            </a:r>
            <a:endParaRPr lang="en-US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99600" y="1849419"/>
            <a:ext cx="2180499" cy="2107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6200000">
            <a:off x="10591800" y="2456703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10591800" y="18367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10591800" y="12017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969500" y="18494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591800" y="18494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226800" y="18494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855200" y="3396697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538230" y="2676899"/>
            <a:ext cx="2107140" cy="8333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515070" y="3395973"/>
            <a:ext cx="228600" cy="2286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6" name="Oval 15"/>
          <p:cNvSpPr/>
          <p:nvPr/>
        </p:nvSpPr>
        <p:spPr>
          <a:xfrm>
            <a:off x="10452631" y="2745762"/>
            <a:ext cx="228600" cy="228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</a:t>
            </a:r>
          </a:p>
        </p:txBody>
      </p:sp>
      <p:sp>
        <p:nvSpPr>
          <p:cNvPr id="17" name="Oval 16"/>
          <p:cNvSpPr/>
          <p:nvPr/>
        </p:nvSpPr>
        <p:spPr>
          <a:xfrm>
            <a:off x="10515600" y="3030086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818642" y="2926162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Q(x</a:t>
            </a:r>
            <a:r>
              <a:rPr lang="en-US" sz="1400" baseline="-25000"/>
              <a:t>i+1</a:t>
            </a:r>
            <a:r>
              <a:rPr lang="en-US" sz="1400"/>
              <a:t>,y)</a:t>
            </a:r>
          </a:p>
        </p:txBody>
      </p:sp>
      <p:sp>
        <p:nvSpPr>
          <p:cNvPr id="19" name="Oval 18"/>
          <p:cNvSpPr/>
          <p:nvPr/>
        </p:nvSpPr>
        <p:spPr>
          <a:xfrm>
            <a:off x="10553700" y="322058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642855" y="3063554"/>
            <a:ext cx="1169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Midpoint (x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+1,y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+1/2)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82902" y="4015078"/>
            <a:ext cx="300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52630" y="3986946"/>
            <a:ext cx="5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35732" y="3356383"/>
            <a:ext cx="300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y</a:t>
            </a:r>
            <a:r>
              <a:rPr lang="en-US" sz="1400" baseline="-25000"/>
              <a:t>i</a:t>
            </a:r>
            <a:endParaRPr 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9038395" y="2706173"/>
            <a:ext cx="616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34787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572400"/>
            <a:ext cx="9856348" cy="4016768"/>
          </a:xfrm>
        </p:spPr>
        <p:txBody>
          <a:bodyPr>
            <a:noAutofit/>
          </a:bodyPr>
          <a:lstStyle/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en-US" sz="2000" b="1"/>
              <a:t>Giải thuật trung điểm (Midpoint) (tt)</a:t>
            </a: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vi-VN" sz="2000"/>
              <a:t>Ta có dạng tổng quát của phương trình đường thẳng:</a:t>
            </a:r>
            <a:br>
              <a:rPr lang="vi-VN" sz="2000"/>
            </a:br>
            <a:r>
              <a:rPr lang="vi-VN" sz="2000" i="1"/>
              <a:t>Ax </a:t>
            </a:r>
            <a:r>
              <a:rPr lang="vi-VN" sz="2000"/>
              <a:t>+ </a:t>
            </a:r>
            <a:r>
              <a:rPr lang="vi-VN" sz="2000" i="1"/>
              <a:t>By </a:t>
            </a:r>
            <a:r>
              <a:rPr lang="vi-VN" sz="2000"/>
              <a:t>+ </a:t>
            </a:r>
            <a:r>
              <a:rPr lang="vi-VN" sz="2000" i="1"/>
              <a:t>C </a:t>
            </a:r>
            <a:r>
              <a:rPr lang="vi-VN" sz="2000"/>
              <a:t>= 0</a:t>
            </a:r>
            <a:r>
              <a:rPr lang="en-US" sz="2000"/>
              <a:t>, </a:t>
            </a:r>
            <a:r>
              <a:rPr lang="vi-VN" sz="2000"/>
              <a:t>với </a:t>
            </a:r>
            <a:r>
              <a:rPr lang="vi-VN" sz="2000" i="1"/>
              <a:t>A</a:t>
            </a:r>
            <a:r>
              <a:rPr lang="vi-VN" sz="2000"/>
              <a:t>= </a:t>
            </a:r>
            <a:r>
              <a:rPr lang="vi-VN" sz="2000" i="1"/>
              <a:t>y</a:t>
            </a:r>
            <a:r>
              <a:rPr lang="vi-VN" sz="2000" baseline="-25000"/>
              <a:t>2</a:t>
            </a:r>
            <a:r>
              <a:rPr lang="vi-VN" sz="2000"/>
              <a:t> − </a:t>
            </a:r>
            <a:r>
              <a:rPr lang="vi-VN" sz="2000" i="1"/>
              <a:t>y</a:t>
            </a:r>
            <a:r>
              <a:rPr lang="vi-VN" sz="2000" baseline="-25000"/>
              <a:t>1</a:t>
            </a:r>
            <a:r>
              <a:rPr lang="vi-VN" sz="2000"/>
              <a:t>, </a:t>
            </a:r>
            <a:r>
              <a:rPr lang="vi-VN" sz="2000" i="1"/>
              <a:t>B </a:t>
            </a:r>
            <a:r>
              <a:rPr lang="vi-VN" sz="2000"/>
              <a:t>= −(</a:t>
            </a:r>
            <a:r>
              <a:rPr lang="vi-VN" sz="2000" i="1"/>
              <a:t>x</a:t>
            </a:r>
            <a:r>
              <a:rPr lang="vi-VN" sz="2000" baseline="-25000"/>
              <a:t>2</a:t>
            </a:r>
            <a:r>
              <a:rPr lang="vi-VN" sz="2000"/>
              <a:t> − </a:t>
            </a:r>
            <a:r>
              <a:rPr lang="vi-VN" sz="2000" i="1"/>
              <a:t>x</a:t>
            </a:r>
            <a:r>
              <a:rPr lang="vi-VN" sz="2000" baseline="-25000"/>
              <a:t>1</a:t>
            </a:r>
            <a:r>
              <a:rPr lang="vi-VN" sz="2000"/>
              <a:t>),</a:t>
            </a:r>
            <a:r>
              <a:rPr lang="vi-VN" sz="2000" i="1"/>
              <a:t>C </a:t>
            </a:r>
            <a:r>
              <a:rPr lang="vi-VN" sz="2000"/>
              <a:t>= </a:t>
            </a:r>
            <a:r>
              <a:rPr lang="vi-VN" sz="2000" i="1"/>
              <a:t>x</a:t>
            </a:r>
            <a:r>
              <a:rPr lang="vi-VN" sz="2000" baseline="-25000"/>
              <a:t>2</a:t>
            </a:r>
            <a:r>
              <a:rPr lang="vi-VN" sz="2000" i="1"/>
              <a:t>y</a:t>
            </a:r>
            <a:r>
              <a:rPr lang="vi-VN" sz="2000" baseline="-25000"/>
              <a:t>1</a:t>
            </a:r>
            <a:r>
              <a:rPr lang="vi-VN" sz="2000"/>
              <a:t> − </a:t>
            </a:r>
            <a:r>
              <a:rPr lang="vi-VN" sz="2000" i="1"/>
              <a:t>x</a:t>
            </a:r>
            <a:r>
              <a:rPr lang="vi-VN" sz="2000" baseline="-25000"/>
              <a:t>1</a:t>
            </a:r>
            <a:r>
              <a:rPr lang="vi-VN" sz="2000" i="1"/>
              <a:t>y</a:t>
            </a:r>
            <a:r>
              <a:rPr lang="vi-VN" sz="2000" baseline="-25000"/>
              <a:t>2</a:t>
            </a:r>
            <a:endParaRPr lang="en-US" sz="2000" baseline="-2500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vi-VN" sz="2000"/>
              <a:t>Đặt </a:t>
            </a:r>
            <a:r>
              <a:rPr lang="en-US" sz="2000" i="1"/>
              <a:t>f</a:t>
            </a:r>
            <a:r>
              <a:rPr lang="vi-VN" sz="2000"/>
              <a:t>(</a:t>
            </a:r>
            <a:r>
              <a:rPr lang="vi-VN" sz="2000" i="1"/>
              <a:t>x</a:t>
            </a:r>
            <a:r>
              <a:rPr lang="vi-VN" sz="2000"/>
              <a:t>,</a:t>
            </a:r>
            <a:r>
              <a:rPr lang="vi-VN" sz="2000" i="1"/>
              <a:t>y </a:t>
            </a:r>
            <a:r>
              <a:rPr lang="vi-VN" sz="2000"/>
              <a:t>) = </a:t>
            </a:r>
            <a:r>
              <a:rPr lang="vi-VN" sz="2000" i="1"/>
              <a:t>Ax </a:t>
            </a:r>
            <a:r>
              <a:rPr lang="vi-VN" sz="2000"/>
              <a:t>+ </a:t>
            </a:r>
            <a:r>
              <a:rPr lang="vi-VN" sz="2000" i="1"/>
              <a:t>By </a:t>
            </a:r>
            <a:r>
              <a:rPr lang="vi-VN" sz="2000"/>
              <a:t>+ </a:t>
            </a:r>
            <a:r>
              <a:rPr lang="vi-VN" sz="2000" i="1"/>
              <a:t>C</a:t>
            </a:r>
            <a:r>
              <a:rPr lang="vi-VN" sz="2000"/>
              <a:t>, ta có nhận xét: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60771" y="4136206"/>
                <a:ext cx="7172605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ằ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í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ê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đườ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𝑡h𝑢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đườ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&gt;0,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ằ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í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ướ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đườ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71" y="4136206"/>
                <a:ext cx="7172605" cy="14529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617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4364" y="1628671"/>
                <a:ext cx="9856348" cy="4016768"/>
              </a:xfrm>
            </p:spPr>
            <p:txBody>
              <a:bodyPr>
                <a:noAutofit/>
              </a:bodyPr>
              <a:lstStyle/>
              <a:p>
                <a:pPr lvl="0" algn="just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b="1"/>
                  <a:t>2.2.3. </a:t>
                </a:r>
                <a:r>
                  <a:rPr lang="vi-VN" sz="2000" b="1"/>
                  <a:t>Các giải thuật xây dựng thực thể cơ sở</a:t>
                </a:r>
                <a:r>
                  <a:rPr lang="en-US" sz="2000" b="1"/>
                  <a:t> (tt)</a:t>
                </a:r>
              </a:p>
              <a:p>
                <a:pPr lvl="0" algn="just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b="1"/>
                  <a:t>Giải thuật trung điểm (Midpoint) (tt)</a:t>
                </a:r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Lúc này việc chọn các điểm S, P ở trên được đưa về việc xét dấu của</a:t>
                </a:r>
                <a:endParaRPr lang="en-US" sz="2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pl-PL" sz="2000" i="1"/>
                  <a:t>p</a:t>
                </a:r>
                <a:r>
                  <a:rPr lang="pl-PL" sz="2000" i="1" baseline="-25000"/>
                  <a:t>i</a:t>
                </a:r>
                <a:r>
                  <a:rPr lang="pl-PL" sz="2000"/>
                  <a:t> = </a:t>
                </a:r>
                <a:r>
                  <a:rPr lang="en-US" sz="2000" i="1"/>
                  <a:t>f(midpoint) = f(x</a:t>
                </a:r>
                <a:r>
                  <a:rPr lang="en-US" sz="2000" i="1" baseline="-25000"/>
                  <a:t>i</a:t>
                </a:r>
                <a:r>
                  <a:rPr lang="en-US" sz="2000" i="1"/>
                  <a:t>+1,y</a:t>
                </a:r>
                <a:r>
                  <a:rPr lang="en-US" sz="2000" i="1" baseline="-25000"/>
                  <a:t>i</a:t>
                </a:r>
                <a:r>
                  <a:rPr lang="en-US" sz="2000" i="1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i="1"/>
                  <a:t>)</a:t>
                </a:r>
              </a:p>
              <a:p>
                <a:pPr lvl="0"/>
                <a:r>
                  <a:rPr lang="vi-VN" sz="2000"/>
                  <a:t>Nếu </a:t>
                </a:r>
                <a:r>
                  <a:rPr lang="vi-VN" sz="2000" i="1"/>
                  <a:t>p</a:t>
                </a:r>
                <a:r>
                  <a:rPr lang="vi-VN" sz="2000" i="1" baseline="-25000"/>
                  <a:t>i</a:t>
                </a:r>
                <a:r>
                  <a:rPr lang="vi-VN" sz="2000" i="1"/>
                  <a:t> </a:t>
                </a:r>
                <a:r>
                  <a:rPr lang="vi-VN" sz="2000"/>
                  <a:t>&lt; 0, điểm MidPoint nằm phía trên đoạn thẳng. Lúc này điểm thực Q</a:t>
                </a:r>
                <a:r>
                  <a:rPr lang="en-US" sz="2000"/>
                  <a:t> </a:t>
                </a:r>
                <a:r>
                  <a:rPr lang="vi-VN" sz="2000"/>
                  <a:t>nằm dưới điểm MidPoint nên ta chọn S, tức là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yi</a:t>
                </a:r>
                <a:r>
                  <a:rPr lang="vi-VN" sz="2000"/>
                  <a:t>.</a:t>
                </a:r>
                <a:endParaRPr lang="en-US" sz="2000"/>
              </a:p>
              <a:p>
                <a:pPr lvl="0"/>
                <a:r>
                  <a:rPr lang="vi-VN" sz="2000"/>
                  <a:t>Ngược lại, nếu </a:t>
                </a:r>
                <a:r>
                  <a:rPr lang="vi-VN" sz="2000" i="1"/>
                  <a:t>p</a:t>
                </a:r>
                <a:r>
                  <a:rPr lang="vi-VN" sz="2000" i="1" baseline="-25000"/>
                  <a:t>i</a:t>
                </a:r>
                <a:r>
                  <a:rPr lang="vi-VN" sz="2000" i="1"/>
                  <a:t> </a:t>
                </a:r>
                <a:r>
                  <a:rPr lang="vi-VN" sz="2000"/>
                  <a:t>≥ 0 , điểm MidPoint nằm phía dưới đoạn thẳng. Lúc này</a:t>
                </a:r>
                <a:r>
                  <a:rPr lang="en-US" sz="2000"/>
                  <a:t> </a:t>
                </a:r>
                <a:r>
                  <a:rPr lang="vi-VN" sz="2000"/>
                  <a:t>điểm thực Q nằm trên điểm MidPoint nên ta chọn P, tức là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/>
                  <a:t>+1.</a:t>
                </a:r>
                <a:endParaRPr lang="en-US" sz="2000" baseline="-25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4364" y="1628671"/>
                <a:ext cx="9856348" cy="4016768"/>
              </a:xfrm>
              <a:blipFill rotWithShape="0">
                <a:blip r:embed="rId3"/>
                <a:stretch>
                  <a:fillRect l="-557" b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26600" y="1722419"/>
            <a:ext cx="2180499" cy="2107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16200000">
            <a:off x="10718800" y="2329703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10718800" y="17097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10718800" y="10747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96500" y="17224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718800" y="17224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353800" y="17224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982200" y="3269697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665230" y="2549899"/>
            <a:ext cx="2107140" cy="8333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642070" y="3268973"/>
            <a:ext cx="228600" cy="2286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5" name="Oval 14"/>
          <p:cNvSpPr/>
          <p:nvPr/>
        </p:nvSpPr>
        <p:spPr>
          <a:xfrm>
            <a:off x="10579631" y="2618762"/>
            <a:ext cx="228600" cy="228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</a:t>
            </a:r>
          </a:p>
        </p:txBody>
      </p:sp>
      <p:sp>
        <p:nvSpPr>
          <p:cNvPr id="16" name="Oval 15"/>
          <p:cNvSpPr/>
          <p:nvPr/>
        </p:nvSpPr>
        <p:spPr>
          <a:xfrm>
            <a:off x="10642600" y="2903086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945642" y="2799162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Q(x</a:t>
            </a:r>
            <a:r>
              <a:rPr lang="en-US" sz="1400" baseline="-25000"/>
              <a:t>i+1</a:t>
            </a:r>
            <a:r>
              <a:rPr lang="en-US" sz="1400"/>
              <a:t>,y)</a:t>
            </a:r>
          </a:p>
        </p:txBody>
      </p:sp>
      <p:sp>
        <p:nvSpPr>
          <p:cNvPr id="18" name="Oval 17"/>
          <p:cNvSpPr/>
          <p:nvPr/>
        </p:nvSpPr>
        <p:spPr>
          <a:xfrm>
            <a:off x="10680700" y="309358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769855" y="2936554"/>
            <a:ext cx="1169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Midpoint (x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+1,y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+1/2)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09902" y="3888078"/>
            <a:ext cx="300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79630" y="3859946"/>
            <a:ext cx="5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62732" y="3229383"/>
            <a:ext cx="300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y</a:t>
            </a:r>
            <a:r>
              <a:rPr lang="en-US" sz="1400" baseline="-25000"/>
              <a:t>i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165395" y="2579173"/>
            <a:ext cx="616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65964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4603"/>
                <a:ext cx="9856348" cy="4016768"/>
              </a:xfrm>
            </p:spPr>
            <p:txBody>
              <a:bodyPr>
                <a:normAutofit fontScale="92500" lnSpcReduction="10000"/>
              </a:bodyPr>
              <a:lstStyle/>
              <a:p>
                <a:pPr lvl="0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b="1"/>
                  <a:t>2.2.3. </a:t>
                </a:r>
                <a:r>
                  <a:rPr lang="vi-VN" b="1"/>
                  <a:t>Các giải thuật xây dựng thực thể cơ sở</a:t>
                </a:r>
                <a:r>
                  <a:rPr lang="en-US" b="1"/>
                  <a:t> (tt)</a:t>
                </a:r>
              </a:p>
              <a:p>
                <a:pPr lvl="0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b="1"/>
                  <a:t>Giải thuật trung điểm (Midpoint) (tt)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/>
                  <a:t>Mặt khác: </a:t>
                </a:r>
                <a:r>
                  <a:rPr lang="nn-NO" i="1"/>
                  <a:t>p</a:t>
                </a:r>
                <a:r>
                  <a:rPr lang="nn-NO" i="1" baseline="-25000"/>
                  <a:t>i+</a:t>
                </a:r>
                <a:r>
                  <a:rPr lang="nn-NO" baseline="-25000"/>
                  <a:t>1 </a:t>
                </a:r>
                <a:r>
                  <a:rPr lang="nn-NO"/>
                  <a:t>– </a:t>
                </a:r>
                <a:r>
                  <a:rPr lang="nn-NO" i="1"/>
                  <a:t>p</a:t>
                </a:r>
                <a:r>
                  <a:rPr lang="nn-NO" i="1" baseline="-25000"/>
                  <a:t>i </a:t>
                </a:r>
                <a:r>
                  <a:rPr lang="nn-NO" i="1"/>
                  <a:t>= f(x</a:t>
                </a:r>
                <a:r>
                  <a:rPr lang="nn-NO" i="1" baseline="-25000"/>
                  <a:t>i+1</a:t>
                </a:r>
                <a:r>
                  <a:rPr lang="nn-NO" i="1"/>
                  <a:t>+1,y</a:t>
                </a:r>
                <a:r>
                  <a:rPr lang="nn-NO" i="1" baseline="-25000"/>
                  <a:t>i+1</a:t>
                </a:r>
                <a:r>
                  <a:rPr lang="nn-NO" i="1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nor/>
                      </m:rPr>
                      <a:rPr lang="nn-NO" i="1"/>
                      <m:t>f</m:t>
                    </m:r>
                    <m:r>
                      <m:rPr>
                        <m:nor/>
                      </m:rPr>
                      <a:rPr lang="nn-NO" i="1"/>
                      <m:t>(</m:t>
                    </m:r>
                    <m:r>
                      <m:rPr>
                        <m:nor/>
                      </m:rPr>
                      <a:rPr lang="nn-NO" i="1"/>
                      <m:t>xi</m:t>
                    </m:r>
                    <m:r>
                      <m:rPr>
                        <m:nor/>
                      </m:rPr>
                      <a:rPr lang="nn-NO" i="1" baseline="-25000"/>
                      <m:t>+1,</m:t>
                    </m:r>
                    <m:r>
                      <m:rPr>
                        <m:nor/>
                      </m:rPr>
                      <a:rPr lang="nn-NO" i="1"/>
                      <m:t>yi</m:t>
                    </m:r>
                    <m:r>
                      <m:rPr>
                        <m:nor/>
                      </m:rPr>
                      <a:rPr lang="nn-NO" i="1"/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aseline="-2500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nn-NO" i="1"/>
                  <a:t>p</a:t>
                </a:r>
                <a:r>
                  <a:rPr lang="nn-NO" i="1" baseline="-25000"/>
                  <a:t>i+</a:t>
                </a:r>
                <a:r>
                  <a:rPr lang="nn-NO" baseline="-25000"/>
                  <a:t>1 </a:t>
                </a:r>
                <a:r>
                  <a:rPr lang="nn-NO"/>
                  <a:t>– </a:t>
                </a:r>
                <a:r>
                  <a:rPr lang="nn-NO" i="1"/>
                  <a:t>p</a:t>
                </a:r>
                <a:r>
                  <a:rPr lang="nn-NO" i="1" baseline="-25000"/>
                  <a:t>i </a:t>
                </a:r>
                <a:r>
                  <a:rPr lang="nn-NO" i="1"/>
                  <a:t>= [A(x</a:t>
                </a:r>
                <a:r>
                  <a:rPr lang="nn-NO" i="1" baseline="-25000"/>
                  <a:t>i+1</a:t>
                </a:r>
                <a:r>
                  <a:rPr lang="nn-NO" i="1"/>
                  <a:t>+1)+B(y</a:t>
                </a:r>
                <a:r>
                  <a:rPr lang="nn-NO" i="1" baseline="-25000"/>
                  <a:t>i+1</a:t>
                </a:r>
                <a:r>
                  <a:rPr lang="nn-NO" i="1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nn-NO" i="1"/>
                  <a:t>)+</a:t>
                </a:r>
                <a:r>
                  <a:rPr lang="en-US" i="1"/>
                  <a:t>C] - [</a:t>
                </a:r>
                <a:r>
                  <a:rPr lang="nn-NO" i="1"/>
                  <a:t>A(x</a:t>
                </a:r>
                <a:r>
                  <a:rPr lang="nn-NO" i="1" baseline="-25000"/>
                  <a:t>i</a:t>
                </a:r>
                <a:r>
                  <a:rPr lang="nn-NO" i="1"/>
                  <a:t>+1)+B(y</a:t>
                </a:r>
                <a:r>
                  <a:rPr lang="nn-NO" i="1" baseline="-25000"/>
                  <a:t>i</a:t>
                </a:r>
                <a:r>
                  <a:rPr lang="nn-NO" i="1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nn-NO" i="1"/>
                  <a:t>)+</a:t>
                </a:r>
                <a:r>
                  <a:rPr lang="en-US" i="1"/>
                  <a:t>C]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nn-NO" i="1"/>
                  <a:t>p</a:t>
                </a:r>
                <a:r>
                  <a:rPr lang="nn-NO" i="1" baseline="-25000"/>
                  <a:t>i+</a:t>
                </a:r>
                <a:r>
                  <a:rPr lang="nn-NO" baseline="-25000"/>
                  <a:t>1 </a:t>
                </a:r>
                <a:r>
                  <a:rPr lang="nn-NO"/>
                  <a:t>– </a:t>
                </a:r>
                <a:r>
                  <a:rPr lang="nn-NO" i="1"/>
                  <a:t>p</a:t>
                </a:r>
                <a:r>
                  <a:rPr lang="nn-NO" i="1" baseline="-25000"/>
                  <a:t>i </a:t>
                </a:r>
                <a:r>
                  <a:rPr lang="nn-NO" i="1"/>
                  <a:t>= A(x</a:t>
                </a:r>
                <a:r>
                  <a:rPr lang="nn-NO" i="1" baseline="-25000"/>
                  <a:t>i+1</a:t>
                </a:r>
                <a:r>
                  <a:rPr lang="nn-NO" i="1"/>
                  <a:t> - x</a:t>
                </a:r>
                <a:r>
                  <a:rPr lang="nn-NO" i="1" baseline="-25000"/>
                  <a:t>i</a:t>
                </a:r>
                <a:r>
                  <a:rPr lang="nn-NO" i="1"/>
                  <a:t>) + B(y</a:t>
                </a:r>
                <a:r>
                  <a:rPr lang="nn-NO" i="1" baseline="-25000"/>
                  <a:t>i+1</a:t>
                </a:r>
                <a:r>
                  <a:rPr lang="nn-NO" i="1"/>
                  <a:t> - y</a:t>
                </a:r>
                <a:r>
                  <a:rPr lang="nn-NO" i="1" baseline="-25000"/>
                  <a:t>i</a:t>
                </a:r>
                <a:r>
                  <a:rPr lang="nn-NO" i="1"/>
                  <a:t>)</a:t>
                </a:r>
              </a:p>
              <a:p>
                <a:r>
                  <a:rPr lang="en-US"/>
                  <a:t>Vậy: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=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+ </a:t>
                </a:r>
                <a:r>
                  <a:rPr lang="en-US" i="1"/>
                  <a:t>D</a:t>
                </a:r>
                <a:r>
                  <a:rPr lang="en-US" i="1" baseline="-25000"/>
                  <a:t>y</a:t>
                </a:r>
                <a:r>
                  <a:rPr lang="en-US"/>
                  <a:t>, nếu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&lt; 0, do ta chọn S: 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= 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endParaRPr lang="en-US"/>
              </a:p>
              <a:p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=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+ </a:t>
                </a:r>
                <a:r>
                  <a:rPr lang="en-US" i="1"/>
                  <a:t>D</a:t>
                </a:r>
                <a:r>
                  <a:rPr lang="en-US" i="1" baseline="-25000"/>
                  <a:t>y</a:t>
                </a:r>
                <a:r>
                  <a:rPr lang="en-US" i="1"/>
                  <a:t> </a:t>
                </a:r>
                <a:r>
                  <a:rPr lang="en-US"/>
                  <a:t>− </a:t>
                </a:r>
                <a:r>
                  <a:rPr lang="en-US" i="1"/>
                  <a:t>D</a:t>
                </a:r>
                <a:r>
                  <a:rPr lang="en-US" i="1" baseline="-25000"/>
                  <a:t>x</a:t>
                </a:r>
                <a:r>
                  <a:rPr lang="en-US"/>
                  <a:t>, nếu </a:t>
                </a:r>
                <a:r>
                  <a:rPr lang="en-US" i="1"/>
                  <a:t>p</a:t>
                </a:r>
                <a:r>
                  <a:rPr lang="en-US" i="1" baseline="-25000"/>
                  <a:t>i</a:t>
                </a:r>
                <a:r>
                  <a:rPr lang="en-US" i="1"/>
                  <a:t> </a:t>
                </a:r>
                <a:r>
                  <a:rPr lang="en-US"/>
                  <a:t>≥ 0 do ta chọn P: </a:t>
                </a:r>
                <a:r>
                  <a:rPr lang="en-US" i="1"/>
                  <a:t>y</a:t>
                </a:r>
                <a:r>
                  <a:rPr lang="en-US" i="1" baseline="-25000"/>
                  <a:t>i</a:t>
                </a:r>
                <a:r>
                  <a:rPr lang="en-US" baseline="-25000"/>
                  <a:t>+1</a:t>
                </a:r>
                <a:r>
                  <a:rPr lang="en-US"/>
                  <a:t> = </a:t>
                </a:r>
                <a:r>
                  <a:rPr lang="en-US" i="1"/>
                  <a:t>y</a:t>
                </a:r>
                <a:r>
                  <a:rPr lang="en-US" i="1" baseline="-25000"/>
                  <a:t> i</a:t>
                </a:r>
                <a:r>
                  <a:rPr lang="en-US"/>
                  <a:t>+1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4603"/>
                <a:ext cx="9856348" cy="4016768"/>
              </a:xfrm>
              <a:blipFill>
                <a:blip r:embed="rId2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26600" y="1722419"/>
            <a:ext cx="2180499" cy="2107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16200000">
            <a:off x="10718800" y="2329703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10718800" y="17097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10718800" y="10747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96500" y="17224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718800" y="17224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353800" y="1722418"/>
            <a:ext cx="0" cy="21071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982200" y="3269697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665230" y="2549899"/>
            <a:ext cx="2107140" cy="8333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642070" y="3268973"/>
            <a:ext cx="228600" cy="2286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5" name="Oval 14"/>
          <p:cNvSpPr/>
          <p:nvPr/>
        </p:nvSpPr>
        <p:spPr>
          <a:xfrm>
            <a:off x="10579631" y="2618762"/>
            <a:ext cx="228600" cy="228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</a:t>
            </a:r>
          </a:p>
        </p:txBody>
      </p:sp>
      <p:sp>
        <p:nvSpPr>
          <p:cNvPr id="16" name="Oval 15"/>
          <p:cNvSpPr/>
          <p:nvPr/>
        </p:nvSpPr>
        <p:spPr>
          <a:xfrm>
            <a:off x="10642600" y="2903086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80700" y="309358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92182" y="2401203"/>
            <a:ext cx="58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&gt;0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09902" y="3888078"/>
            <a:ext cx="300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79630" y="3859946"/>
            <a:ext cx="5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62732" y="3229383"/>
            <a:ext cx="300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y</a:t>
            </a:r>
            <a:r>
              <a:rPr lang="en-US" sz="1400" baseline="-25000"/>
              <a:t>i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165395" y="2579173"/>
            <a:ext cx="616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80877" y="3398753"/>
            <a:ext cx="58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</a:p>
        </p:txBody>
      </p:sp>
    </p:spTree>
    <p:extLst>
      <p:ext uri="{BB962C8B-B14F-4D97-AF65-F5344CB8AC3E}">
        <p14:creationId xmlns:p14="http://schemas.microsoft.com/office/powerpoint/2010/main" val="249718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4603"/>
                <a:ext cx="9856348" cy="4016768"/>
              </a:xfrm>
            </p:spPr>
            <p:txBody>
              <a:bodyPr>
                <a:normAutofit/>
              </a:bodyPr>
              <a:lstStyle/>
              <a:p>
                <a:pPr lvl="0" algn="just"/>
                <a:r>
                  <a:rPr lang="en-US" b="1"/>
                  <a:t>2.2.3. </a:t>
                </a:r>
                <a:r>
                  <a:rPr lang="vi-VN" b="1"/>
                  <a:t>Các giải thuật xây dựng thực thể cơ sở</a:t>
                </a:r>
                <a:r>
                  <a:rPr lang="en-US" b="1"/>
                  <a:t> (tt)</a:t>
                </a:r>
              </a:p>
              <a:p>
                <a:pPr lvl="0" algn="just"/>
                <a:r>
                  <a:rPr lang="en-US" b="1"/>
                  <a:t>Giải thuật trung điểm (Midpoint) (tt)</a:t>
                </a:r>
              </a:p>
              <a:p>
                <a:r>
                  <a:rPr lang="en-US"/>
                  <a:t>Ta tính giá trị </a:t>
                </a:r>
                <a:r>
                  <a:rPr lang="en-US" i="1"/>
                  <a:t>p</a:t>
                </a:r>
                <a:r>
                  <a:rPr lang="en-US" baseline="-25000"/>
                  <a:t>0</a:t>
                </a:r>
                <a:r>
                  <a:rPr lang="en-US"/>
                  <a:t> ứng với điểm ban đầu (</a:t>
                </a:r>
                <a:r>
                  <a:rPr lang="en-US" i="1"/>
                  <a:t>x</a:t>
                </a:r>
                <a:r>
                  <a:rPr lang="en-US" baseline="-25000"/>
                  <a:t>0</a:t>
                </a:r>
                <a:r>
                  <a:rPr lang="en-US"/>
                  <a:t>, </a:t>
                </a:r>
                <a:r>
                  <a:rPr lang="en-US" i="1"/>
                  <a:t>y</a:t>
                </a:r>
                <a:r>
                  <a:rPr lang="en-US" baseline="-25000"/>
                  <a:t>0</a:t>
                </a:r>
                <a:r>
                  <a:rPr lang="en-US"/>
                  <a:t>), với nhận xét rằng:</a:t>
                </a:r>
              </a:p>
              <a:p>
                <a:r>
                  <a:rPr lang="en-US"/>
                  <a:t>(</a:t>
                </a:r>
                <a:r>
                  <a:rPr lang="en-US" i="1"/>
                  <a:t>x</a:t>
                </a:r>
                <a:r>
                  <a:rPr lang="en-US" baseline="-25000"/>
                  <a:t>0</a:t>
                </a:r>
                <a:r>
                  <a:rPr lang="en-US"/>
                  <a:t>, </a:t>
                </a:r>
                <a:r>
                  <a:rPr lang="en-US" i="1"/>
                  <a:t>y</a:t>
                </a:r>
                <a:r>
                  <a:rPr lang="en-US" baseline="-25000"/>
                  <a:t>0</a:t>
                </a:r>
                <a:r>
                  <a:rPr lang="en-US"/>
                  <a:t>) là điểm thuộc về đoạn thẳng, tức: </a:t>
                </a:r>
                <a:r>
                  <a:rPr lang="en-US" i="1"/>
                  <a:t>Ax</a:t>
                </a:r>
                <a:r>
                  <a:rPr lang="en-US" baseline="-25000"/>
                  <a:t>0</a:t>
                </a:r>
                <a:r>
                  <a:rPr lang="en-US"/>
                  <a:t> + </a:t>
                </a:r>
                <a:r>
                  <a:rPr lang="en-US" i="1"/>
                  <a:t>By</a:t>
                </a:r>
                <a:r>
                  <a:rPr lang="en-US" baseline="-25000"/>
                  <a:t>0</a:t>
                </a:r>
                <a:r>
                  <a:rPr lang="en-US"/>
                  <a:t> + </a:t>
                </a:r>
                <a:r>
                  <a:rPr lang="en-US" i="1"/>
                  <a:t>C </a:t>
                </a:r>
                <a:r>
                  <a:rPr lang="en-US"/>
                  <a:t>= 0</a:t>
                </a:r>
              </a:p>
              <a:p>
                <a:r>
                  <a:rPr lang="nn-NO" i="1"/>
                  <a:t>p</a:t>
                </a:r>
                <a:r>
                  <a:rPr lang="nn-NO" i="1" baseline="-25000"/>
                  <a:t>0 </a:t>
                </a:r>
                <a:r>
                  <a:rPr lang="nn-NO" i="1"/>
                  <a:t>= f(x</a:t>
                </a:r>
                <a:r>
                  <a:rPr lang="nn-NO" i="1" baseline="-25000"/>
                  <a:t>0</a:t>
                </a:r>
                <a:r>
                  <a:rPr lang="nn-NO" i="1"/>
                  <a:t>+1,y</a:t>
                </a:r>
                <a:r>
                  <a:rPr lang="nn-NO" i="1" baseline="-25000"/>
                  <a:t>0</a:t>
                </a:r>
                <a:r>
                  <a:rPr lang="nn-NO" i="1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0" i="1" smtClean="0"/>
                      <m:t>A</m:t>
                    </m:r>
                    <m:r>
                      <m:rPr>
                        <m:nor/>
                      </m:rPr>
                      <a:rPr lang="nn-NO" i="1"/>
                      <m:t>(</m:t>
                    </m:r>
                    <m:r>
                      <m:rPr>
                        <m:nor/>
                      </m:rPr>
                      <a:rPr lang="nn-NO" i="1"/>
                      <m:t>x</m:t>
                    </m:r>
                    <m:r>
                      <m:rPr>
                        <m:nor/>
                      </m:rPr>
                      <a:rPr lang="en-US" b="0" i="1" baseline="-25000" smtClean="0"/>
                      <m:t>0</m:t>
                    </m:r>
                    <m:r>
                      <m:rPr>
                        <m:nor/>
                      </m:rPr>
                      <a:rPr lang="nn-NO" i="1"/>
                      <m:t>+1</m:t>
                    </m:r>
                    <m:r>
                      <m:rPr>
                        <m:nor/>
                      </m:rPr>
                      <a:rPr lang="en-US" b="0" i="1" smtClean="0"/>
                      <m:t>)+</m:t>
                    </m:r>
                    <m:r>
                      <m:rPr>
                        <m:nor/>
                      </m:rPr>
                      <a:rPr lang="en-US" b="0" i="1" smtClean="0"/>
                      <m:t>B</m:t>
                    </m:r>
                    <m:r>
                      <m:rPr>
                        <m:nor/>
                      </m:rPr>
                      <a:rPr lang="en-US" b="0" i="1" smtClean="0"/>
                      <m:t>(</m:t>
                    </m:r>
                    <m:r>
                      <m:rPr>
                        <m:nor/>
                      </m:rPr>
                      <a:rPr lang="nn-NO" i="1"/>
                      <m:t>y</m:t>
                    </m:r>
                    <m:r>
                      <m:rPr>
                        <m:nor/>
                      </m:rPr>
                      <a:rPr lang="en-US" b="0" i="1" baseline="-25000" smtClean="0"/>
                      <m:t>0</m:t>
                    </m:r>
                    <m:r>
                      <m:rPr>
                        <m:nor/>
                      </m:rPr>
                      <a:rPr lang="nn-NO" i="1"/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baseline="-25000"/>
              </a:p>
              <a:p>
                <a:r>
                  <a:rPr lang="en-US"/>
                  <a:t>⇒ </a:t>
                </a:r>
                <a:r>
                  <a:rPr lang="en-US" i="1"/>
                  <a:t>p</a:t>
                </a:r>
                <a:r>
                  <a:rPr lang="en-US" baseline="-25000"/>
                  <a:t>0</a:t>
                </a:r>
                <a:r>
                  <a:rPr lang="en-US"/>
                  <a:t> = (</a:t>
                </a:r>
                <a:r>
                  <a:rPr lang="en-US" i="1"/>
                  <a:t>Ax</a:t>
                </a:r>
                <a:r>
                  <a:rPr lang="en-US" baseline="-25000"/>
                  <a:t>0</a:t>
                </a:r>
                <a:r>
                  <a:rPr lang="en-US"/>
                  <a:t> + </a:t>
                </a:r>
                <a:r>
                  <a:rPr lang="en-US" i="1"/>
                  <a:t>By</a:t>
                </a:r>
                <a:r>
                  <a:rPr lang="en-US" baseline="-25000"/>
                  <a:t>0</a:t>
                </a:r>
                <a:r>
                  <a:rPr lang="en-US"/>
                  <a:t> + </a:t>
                </a:r>
                <a:r>
                  <a:rPr lang="en-US" i="1"/>
                  <a:t>C</a:t>
                </a:r>
                <a:r>
                  <a:rPr lang="en-US"/>
                  <a:t>) + </a:t>
                </a:r>
                <a:r>
                  <a:rPr lang="en-US" i="1"/>
                  <a:t>A</a:t>
                </a:r>
                <a:r>
                  <a:rPr lang="en-US"/>
                  <a:t>+ </a:t>
                </a:r>
                <a:r>
                  <a:rPr lang="en-US" i="1"/>
                  <a:t>B/2 </a:t>
                </a:r>
                <a:r>
                  <a:rPr lang="en-US"/>
                  <a:t>= </a:t>
                </a:r>
                <a:r>
                  <a:rPr lang="en-US" i="1"/>
                  <a:t>A</a:t>
                </a:r>
                <a:r>
                  <a:rPr lang="en-US"/>
                  <a:t>+ </a:t>
                </a:r>
                <a:r>
                  <a:rPr lang="en-US" i="1"/>
                  <a:t>B/2 </a:t>
                </a:r>
                <a:r>
                  <a:rPr lang="en-US"/>
                  <a:t>= </a:t>
                </a:r>
                <a:r>
                  <a:rPr lang="en-US" i="1"/>
                  <a:t>D</a:t>
                </a:r>
                <a:r>
                  <a:rPr lang="en-US" i="1" baseline="-25000"/>
                  <a:t>y</a:t>
                </a:r>
                <a:r>
                  <a:rPr lang="en-US" i="1"/>
                  <a:t> </a:t>
                </a:r>
                <a:r>
                  <a:rPr lang="en-US"/>
                  <a:t>− </a:t>
                </a:r>
                <a:r>
                  <a:rPr lang="en-US" i="1"/>
                  <a:t>Dx/2</a:t>
                </a:r>
                <a:endParaRPr lang="en-US" baseline="-25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4603"/>
                <a:ext cx="9856348" cy="4016768"/>
              </a:xfrm>
              <a:blipFill rotWithShape="0">
                <a:blip r:embed="rId3"/>
                <a:stretch>
                  <a:fillRect l="-866" t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37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 (tt)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731" y="1614603"/>
            <a:ext cx="4065487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699" y="2663838"/>
            <a:ext cx="4515729" cy="313932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void Mid_line(int x1, int y1, int x2, int y2, int c)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  int x, y, dx, dy,d;</a:t>
            </a:r>
            <a:br>
              <a:rPr lang="es-E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 = y1;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dx = x2 - x1;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dy = y2 - y1;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p= dy - dx/2;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for (x=x1; x&lt;=x2; x++)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putpixel(x, y, color);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46428" y="2663838"/>
            <a:ext cx="3085584" cy="313932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if (p&lt;0)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  {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/>
              <a:t>p = p + dy;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  }</a:t>
            </a:r>
          </a:p>
          <a:p>
            <a:r>
              <a:rPr lang="en-US"/>
              <a:t>  else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/>
              <a:t>y ++;</a:t>
            </a:r>
            <a:br>
              <a:rPr lang="en-US"/>
            </a:br>
            <a:r>
              <a:rPr lang="en-US"/>
              <a:t>      d = d + dy - dx;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}//end for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}//end midpoint line</a:t>
            </a:r>
          </a:p>
        </p:txBody>
      </p:sp>
    </p:spTree>
    <p:extLst>
      <p:ext uri="{BB962C8B-B14F-4D97-AF65-F5344CB8AC3E}">
        <p14:creationId xmlns:p14="http://schemas.microsoft.com/office/powerpoint/2010/main" val="2768693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83A66-8767-41BE-95C9-15A154CC1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10" y="2010871"/>
            <a:ext cx="5428238" cy="532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A26C08-F73B-4708-8E61-3BA38D7B5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60" y="2550239"/>
            <a:ext cx="9941176" cy="35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8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EFF502-4585-4FF2-A22E-8EA7B91F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6" y="2663838"/>
            <a:ext cx="9941176" cy="3527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5F2EA-4BBE-4291-882A-98BF316EB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542" y="2103550"/>
            <a:ext cx="5428238" cy="5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7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06485-E94F-4277-9EA4-775BC7F3B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25" y="2636530"/>
            <a:ext cx="9941176" cy="3527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13374-CC75-4F1A-A34D-1DF394748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481" y="2084573"/>
            <a:ext cx="6241838" cy="5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6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4363" y="1764854"/>
                <a:ext cx="9603275" cy="4016768"/>
              </a:xfrm>
            </p:spPr>
            <p:txBody>
              <a:bodyPr>
                <a:normAutofit fontScale="85000" lnSpcReduction="20000"/>
              </a:bodyPr>
              <a:lstStyle/>
              <a:p>
                <a:pPr lvl="0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b="1"/>
                  <a:t>2.2.2. Biểu diễn điểm và đoạn thẳng (tt)</a:t>
                </a:r>
                <a:endParaRPr lang="en-US"/>
              </a:p>
              <a:p>
                <a:pPr lvl="0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b="1"/>
                  <a:t>Đoạn thẳng</a:t>
                </a:r>
                <a:br>
                  <a:rPr lang="en-US" b="1"/>
                </a:br>
                <a:r>
                  <a:rPr lang="vi-VN"/>
                  <a:t>Một đường thẳng có thể xác định nếu biết hai điểm thuộc nó. Phương trình</a:t>
                </a:r>
                <a:r>
                  <a:rPr lang="en-US"/>
                  <a:t> </a:t>
                </a:r>
                <a:r>
                  <a:rPr lang="vi-VN"/>
                  <a:t>đường thẳng đi qua hai điểm (x</a:t>
                </a:r>
                <a:r>
                  <a:rPr lang="vi-VN" baseline="-25000"/>
                  <a:t>1</a:t>
                </a:r>
                <a:r>
                  <a:rPr lang="vi-VN"/>
                  <a:t>, y</a:t>
                </a:r>
                <a:r>
                  <a:rPr lang="vi-VN" baseline="-25000"/>
                  <a:t>1</a:t>
                </a:r>
                <a:r>
                  <a:rPr lang="vi-VN"/>
                  <a:t>) và (x</a:t>
                </a:r>
                <a:r>
                  <a:rPr lang="vi-VN" baseline="-25000"/>
                  <a:t>2</a:t>
                </a:r>
                <a:r>
                  <a:rPr lang="vi-VN"/>
                  <a:t>, y</a:t>
                </a:r>
                <a:r>
                  <a:rPr lang="vi-VN" baseline="-25000"/>
                  <a:t>2</a:t>
                </a:r>
                <a:r>
                  <a:rPr lang="vi-VN"/>
                  <a:t>) có dạng sau: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lvl="0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s-ES"/>
                  <a:t>Hay ở dạng tương đương: (</a:t>
                </a:r>
                <a:r>
                  <a:rPr lang="es-ES" i="1"/>
                  <a:t>x </a:t>
                </a:r>
                <a:r>
                  <a:rPr lang="es-ES"/>
                  <a:t>− </a:t>
                </a:r>
                <a:r>
                  <a:rPr lang="es-ES" i="1"/>
                  <a:t>x</a:t>
                </a:r>
                <a:r>
                  <a:rPr lang="es-ES" i="1" baseline="-25000"/>
                  <a:t>1</a:t>
                </a:r>
                <a:r>
                  <a:rPr lang="es-ES"/>
                  <a:t>)(</a:t>
                </a:r>
                <a:r>
                  <a:rPr lang="es-ES" i="1"/>
                  <a:t>y</a:t>
                </a:r>
                <a:r>
                  <a:rPr lang="es-ES" baseline="-25000"/>
                  <a:t>2</a:t>
                </a:r>
                <a:r>
                  <a:rPr lang="es-ES"/>
                  <a:t> − </a:t>
                </a:r>
                <a:r>
                  <a:rPr lang="es-ES" i="1"/>
                  <a:t>y</a:t>
                </a:r>
                <a:r>
                  <a:rPr lang="es-ES" baseline="-25000"/>
                  <a:t>1</a:t>
                </a:r>
                <a:r>
                  <a:rPr lang="es-ES"/>
                  <a:t>) = (</a:t>
                </a:r>
                <a:r>
                  <a:rPr lang="es-ES" i="1"/>
                  <a:t>y </a:t>
                </a:r>
                <a:r>
                  <a:rPr lang="es-ES"/>
                  <a:t>− </a:t>
                </a:r>
                <a:r>
                  <a:rPr lang="es-ES" i="1"/>
                  <a:t>y</a:t>
                </a:r>
                <a:r>
                  <a:rPr lang="es-ES" baseline="-25000"/>
                  <a:t>1</a:t>
                </a:r>
                <a:r>
                  <a:rPr lang="es-ES"/>
                  <a:t>)(</a:t>
                </a:r>
                <a:r>
                  <a:rPr lang="es-ES" i="1"/>
                  <a:t>x</a:t>
                </a:r>
                <a:r>
                  <a:rPr lang="es-ES" baseline="-25000"/>
                  <a:t>2</a:t>
                </a:r>
                <a:r>
                  <a:rPr lang="es-ES"/>
                  <a:t> − </a:t>
                </a:r>
                <a:r>
                  <a:rPr lang="es-ES" i="1"/>
                  <a:t>x</a:t>
                </a:r>
                <a:r>
                  <a:rPr lang="es-ES" baseline="-25000"/>
                  <a:t>1</a:t>
                </a:r>
                <a:r>
                  <a:rPr lang="es-ES"/>
                  <a:t>)</a:t>
                </a:r>
              </a:p>
              <a:p>
                <a:pPr lvl="0"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/>
                  <a:t>Khai triển ta có dạng: </a:t>
                </a:r>
                <a:r>
                  <a:rPr lang="en-US" i="1"/>
                  <a:t>y </a:t>
                </a:r>
                <a:r>
                  <a:rPr lang="en-US"/>
                  <a:t>= </a:t>
                </a:r>
                <a:r>
                  <a:rPr lang="en-US" i="1"/>
                  <a:t>mx </a:t>
                </a:r>
                <a:r>
                  <a:rPr lang="en-US"/>
                  <a:t>+ </a:t>
                </a:r>
                <a:r>
                  <a:rPr lang="en-US" i="1"/>
                  <a:t>b</a:t>
                </a:r>
                <a:r>
                  <a:rPr lang="en-US"/>
                  <a:t>, trong đó: </a:t>
                </a:r>
              </a:p>
              <a:p>
                <a:pPr lvl="1">
                  <a:lnSpc>
                    <a:spcPct val="16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 Dy=(y</a:t>
                </a:r>
                <a:r>
                  <a:rPr lang="en-US" baseline="-25000"/>
                  <a:t>2</a:t>
                </a:r>
                <a:r>
                  <a:rPr lang="en-US"/>
                  <a:t>-y</a:t>
                </a:r>
                <a:r>
                  <a:rPr lang="en-US" baseline="-25000"/>
                  <a:t>1</a:t>
                </a:r>
                <a:r>
                  <a:rPr lang="en-US"/>
                  <a:t>) Dx=(x</a:t>
                </a:r>
                <a:r>
                  <a:rPr lang="en-US" baseline="-25000"/>
                  <a:t>2</a:t>
                </a:r>
                <a:r>
                  <a:rPr lang="en-US"/>
                  <a:t>-x</a:t>
                </a:r>
                <a:r>
                  <a:rPr lang="en-US" baseline="-25000"/>
                  <a:t>1</a:t>
                </a:r>
                <a:r>
                  <a:rPr lang="en-US"/>
                  <a:t>) b=y</a:t>
                </a:r>
                <a:r>
                  <a:rPr lang="en-US" baseline="-25000"/>
                  <a:t>1</a:t>
                </a:r>
                <a:r>
                  <a:rPr lang="en-US"/>
                  <a:t>-mx</a:t>
                </a:r>
                <a:r>
                  <a:rPr lang="en-US" baseline="-25000"/>
                  <a:t>1</a:t>
                </a: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vi-VN"/>
                  <a:t>Đây còn được gọi là phương trình đoạn th</a:t>
                </a:r>
                <a:r>
                  <a:rPr lang="en-US"/>
                  <a:t>ẳ</a:t>
                </a:r>
                <a:r>
                  <a:rPr lang="vi-VN"/>
                  <a:t>ng của đường thẳng.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4363" y="1764854"/>
                <a:ext cx="9603275" cy="4016768"/>
              </a:xfrm>
              <a:blipFill rotWithShape="0">
                <a:blip r:embed="rId3"/>
                <a:stretch>
                  <a:fillRect l="-571" b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48D32-461F-4A47-8EA2-DDBA9C58A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55" y="1978652"/>
            <a:ext cx="5428238" cy="532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454E2-63B4-4126-B958-00560ECF8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12" y="2663838"/>
            <a:ext cx="9941176" cy="35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07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7B0A7-584C-40C5-915B-710983A3F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474" y="2070217"/>
            <a:ext cx="5428238" cy="532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5CF9B-5B36-4767-A476-F5E3A25C9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11" y="2672200"/>
            <a:ext cx="10093726" cy="35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72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7B0A7-584C-40C5-915B-710983A3F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474" y="2070217"/>
            <a:ext cx="5428238" cy="53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BE5DE-EE27-4DB1-96CB-7DDE0B809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17" y="2663838"/>
            <a:ext cx="10386113" cy="35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70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C7D30-E68F-4D52-92DD-B23160440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97534"/>
            <a:ext cx="5428238" cy="532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8C403E-F049-454D-9467-10E563377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43" y="2563576"/>
            <a:ext cx="10386113" cy="35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6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31533-7FF3-45C3-9930-5DC5BF49E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629" y="2038958"/>
            <a:ext cx="5428238" cy="532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D45BD-B763-4BB7-B928-B74AEDCB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61" y="2571938"/>
            <a:ext cx="10386113" cy="35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09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4603"/>
            <a:ext cx="9856348" cy="4016768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/>
              <a:t>2.2.3. </a:t>
            </a:r>
            <a:r>
              <a:rPr lang="vi-VN" sz="2000" b="1"/>
              <a:t>Các giải thuật xây dựng thực thể cơ sở</a:t>
            </a:r>
            <a:r>
              <a:rPr lang="en-US" sz="2000" b="1"/>
              <a:t> (tt)</a:t>
            </a:r>
          </a:p>
          <a:p>
            <a:pPr lvl="0" algn="just"/>
            <a:r>
              <a:rPr lang="en-US" sz="2000" b="1"/>
              <a:t>Giải thuật trung điểm (Midpoint)</a:t>
            </a:r>
          </a:p>
          <a:p>
            <a:pPr lvl="0" algn="just"/>
            <a:r>
              <a:rPr lang="en-US" sz="2000" b="1"/>
              <a:t>Open Source:</a:t>
            </a:r>
          </a:p>
          <a:p>
            <a:pPr lvl="0" algn="just"/>
            <a:r>
              <a:rPr lang="en-US" sz="2000">
                <a:hlinkClick r:id="rId2"/>
              </a:rPr>
              <a:t>https://github.com/thinhdoanvu/ComputerGraphics/blob/master/Coding/LineAlgorithm/Midpoint</a:t>
            </a:r>
            <a:endParaRPr lang="en-US" sz="2000" b="1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7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4362" y="1523362"/>
            <a:ext cx="9603275" cy="345061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2.2.3. </a:t>
            </a:r>
            <a:r>
              <a:rPr lang="vi-VN" sz="2200" b="1"/>
              <a:t>Các giải thuật xây dựng thực thể cơ sở</a:t>
            </a:r>
            <a:r>
              <a:rPr lang="en-US" sz="2200" b="1"/>
              <a:t> (tt)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/>
              <a:t>So sánh DDA và Bresenham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42889"/>
              </p:ext>
            </p:extLst>
          </p:nvPr>
        </p:nvGraphicFramePr>
        <p:xfrm>
          <a:off x="1294359" y="2572597"/>
          <a:ext cx="10424028" cy="358647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8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4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63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Bresenham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33">
                <a:tc>
                  <a:txBody>
                    <a:bodyPr/>
                    <a:lstStyle/>
                    <a:p>
                      <a:r>
                        <a:rPr lang="en-US" sz="2000"/>
                        <a:t>Số</a:t>
                      </a:r>
                      <a:r>
                        <a:rPr lang="en-US" sz="2000" baseline="0"/>
                        <a:t> học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Số</a:t>
                      </a:r>
                      <a:r>
                        <a:rPr lang="en-US" sz="2000" baseline="0"/>
                        <a:t> thực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Số</a:t>
                      </a:r>
                      <a:r>
                        <a:rPr lang="en-US" sz="2000" baseline="0"/>
                        <a:t> nguyên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633">
                <a:tc>
                  <a:txBody>
                    <a:bodyPr/>
                    <a:lstStyle/>
                    <a:p>
                      <a:r>
                        <a:rPr lang="en-US" sz="2000"/>
                        <a:t>Phép</a:t>
                      </a:r>
                      <a:r>
                        <a:rPr lang="en-US" sz="2000" baseline="0"/>
                        <a:t> toán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Nhân</a:t>
                      </a:r>
                      <a:r>
                        <a:rPr lang="en-US" sz="2000" baseline="0"/>
                        <a:t> và Chia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Cộng</a:t>
                      </a:r>
                      <a:r>
                        <a:rPr lang="en-US" sz="2000" baseline="0"/>
                        <a:t> và Trừ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33">
                <a:tc>
                  <a:txBody>
                    <a:bodyPr/>
                    <a:lstStyle/>
                    <a:p>
                      <a:r>
                        <a:rPr lang="en-US" sz="2000"/>
                        <a:t>Tốc</a:t>
                      </a:r>
                      <a:r>
                        <a:rPr lang="en-US" sz="2000" baseline="0"/>
                        <a:t> độ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Chậm</a:t>
                      </a:r>
                      <a:r>
                        <a:rPr lang="en-US" sz="2000" baseline="0"/>
                        <a:t> hơn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Nhanh hơn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33">
                <a:tc>
                  <a:txBody>
                    <a:bodyPr/>
                    <a:lstStyle/>
                    <a:p>
                      <a:r>
                        <a:rPr lang="en-US" sz="2000"/>
                        <a:t>Độ</a:t>
                      </a:r>
                      <a:r>
                        <a:rPr lang="en-US" sz="2000" baseline="0"/>
                        <a:t> chính xác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Không</a:t>
                      </a:r>
                      <a:r>
                        <a:rPr lang="en-US" sz="2000" baseline="0"/>
                        <a:t> bằng Bresenham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Chính</a:t>
                      </a:r>
                      <a:r>
                        <a:rPr lang="en-US" sz="2000" baseline="0"/>
                        <a:t> xác hơn DDA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633">
                <a:tc>
                  <a:txBody>
                    <a:bodyPr/>
                    <a:lstStyle/>
                    <a:p>
                      <a:r>
                        <a:rPr lang="en-US" sz="2000"/>
                        <a:t>Hạn</a:t>
                      </a:r>
                      <a:r>
                        <a:rPr lang="en-US" sz="2000" baseline="0"/>
                        <a:t> chế</a:t>
                      </a:r>
                      <a:endParaRPr lang="en-US" sz="2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000"/>
                        <a:t>DDA</a:t>
                      </a:r>
                      <a:r>
                        <a:rPr lang="en-US" sz="2000" baseline="0"/>
                        <a:t> cho s</a:t>
                      </a:r>
                      <a:r>
                        <a:rPr lang="en-US" sz="2000"/>
                        <a:t>ai số</a:t>
                      </a:r>
                      <a:r>
                        <a:rPr lang="en-US" sz="2000" baseline="0"/>
                        <a:t> lớn hơn khi áp dụng để vẽ đường cong, đường tròn</a:t>
                      </a:r>
                      <a:endParaRPr lang="en-US" sz="2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793">
                <a:tc>
                  <a:txBody>
                    <a:bodyPr/>
                    <a:lstStyle/>
                    <a:p>
                      <a:r>
                        <a:rPr lang="en-US" sz="2000"/>
                        <a:t>Bộ</a:t>
                      </a:r>
                      <a:r>
                        <a:rPr lang="en-US" sz="2000" baseline="0"/>
                        <a:t> nhớ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Tốn</a:t>
                      </a:r>
                      <a:r>
                        <a:rPr lang="en-US" sz="2000" baseline="0"/>
                        <a:t> bộ nhớ hơn do phải xử lý dấu phẩy động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Ít</a:t>
                      </a:r>
                      <a:r>
                        <a:rPr lang="en-US" sz="2000" baseline="0"/>
                        <a:t> tốn bộ nhớ hơn do chỉ thực hiện phép toán cộng và trừ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63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763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4362" y="1523362"/>
            <a:ext cx="9603275" cy="345061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2.2.3. </a:t>
            </a:r>
            <a:r>
              <a:rPr lang="vi-VN" sz="2200" b="1"/>
              <a:t>Các giải thuật xây dựng thực thể cơ sở</a:t>
            </a:r>
            <a:r>
              <a:rPr lang="en-US" sz="2200" b="1"/>
              <a:t> (tt)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Bài tập áp dụng: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Bài 1. </a:t>
            </a:r>
            <a:r>
              <a:rPr lang="en-US" sz="2200"/>
              <a:t>Sử dụng thuật toán Bresenham trình bày các bước vẽ đường thẳng đi qua 2 điểm A(3,7) và B(9,10).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/>
              <a:t>Bài 2. </a:t>
            </a:r>
            <a:r>
              <a:rPr lang="en-US" sz="2200"/>
              <a:t>Sử dụng thuật toán Midpoint trình bày thứ tự các bước vẽ đường thẳng đi qua 2 điểm A(4,8) và B(10,12).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563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560657"/>
            <a:ext cx="7584593" cy="1122450"/>
          </a:xfrm>
        </p:spPr>
        <p:txBody>
          <a:bodyPr>
            <a:normAutofit/>
          </a:bodyPr>
          <a:lstStyle/>
          <a:p>
            <a:pPr lvl="0" algn="just"/>
            <a:r>
              <a:rPr lang="en-US" b="1"/>
              <a:t>2.3. </a:t>
            </a:r>
            <a:r>
              <a:rPr lang="vi-VN" b="1"/>
              <a:t>Các giải thuật xây dựng thực thể cơ sở</a:t>
            </a:r>
            <a:endParaRPr lang="en-US" b="1"/>
          </a:p>
          <a:p>
            <a:pPr lvl="0"/>
            <a:r>
              <a:rPr lang="vi-VN" sz="1800" b="1"/>
              <a:t>Giải thuật sinh đường tròn Bresenham (Scan Converting</a:t>
            </a:r>
            <a:r>
              <a:rPr lang="en-US" sz="1800" b="1"/>
              <a:t> </a:t>
            </a:r>
            <a:r>
              <a:rPr lang="vi-VN" sz="1800" b="1"/>
              <a:t>Circles)</a:t>
            </a:r>
            <a:endParaRPr lang="en-US" sz="3600" baseline="-25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855859-6B61-447D-854C-A9D73C77D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113" y="2624694"/>
                <a:ext cx="7407966" cy="3312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vi-VN" sz="2000"/>
                  <a:t>Phương trình đường tròn có tâm là gốc tọa độ, bán kính </a:t>
                </a:r>
                <a:r>
                  <a:rPr lang="en-US" sz="2000"/>
                  <a:t>r</a:t>
                </a:r>
                <a:r>
                  <a:rPr lang="vi-VN" sz="2000"/>
                  <a:t> là: </a:t>
                </a:r>
                <a:r>
                  <a:rPr lang="vi-VN" sz="2000" i="1"/>
                  <a:t>x</a:t>
                </a:r>
                <a:r>
                  <a:rPr lang="vi-VN" sz="2000" baseline="30000"/>
                  <a:t>2</a:t>
                </a:r>
                <a:r>
                  <a:rPr lang="vi-VN" sz="2000"/>
                  <a:t> + </a:t>
                </a:r>
                <a:r>
                  <a:rPr lang="vi-VN" sz="2000" i="1"/>
                  <a:t>y</a:t>
                </a:r>
                <a:r>
                  <a:rPr lang="vi-VN" sz="2000" baseline="30000"/>
                  <a:t>2</a:t>
                </a:r>
                <a:r>
                  <a:rPr lang="vi-VN" sz="2000"/>
                  <a:t> = </a:t>
                </a:r>
                <a:r>
                  <a:rPr lang="en-US" sz="2000" i="1"/>
                  <a:t>r</a:t>
                </a:r>
                <a:r>
                  <a:rPr lang="vi-VN" sz="2000" baseline="30000"/>
                  <a:t>2</a:t>
                </a:r>
                <a:r>
                  <a:rPr lang="en-US" sz="2000" baseline="30000"/>
                  <a:t> </a:t>
                </a:r>
                <a:r>
                  <a:rPr lang="en-US" sz="2000"/>
                  <a:t>(định lý pithagoras) </a:t>
                </a:r>
              </a:p>
              <a:p>
                <a:pPr algn="just"/>
                <a:r>
                  <a:rPr lang="vi-VN" sz="2000"/>
                  <a:t>Từ phương trình này ta có thể đưa về dạng</a:t>
                </a:r>
                <a:r>
                  <a:rPr lang="en-US" sz="200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/>
              </a:p>
              <a:p>
                <a:r>
                  <a:rPr lang="vi-VN" sz="2000"/>
                  <a:t>Để vẽ các đường tròn</a:t>
                </a:r>
                <a:r>
                  <a:rPr lang="en-US" sz="2000"/>
                  <a:t> </a:t>
                </a:r>
                <a:r>
                  <a:rPr lang="vi-VN" sz="2000"/>
                  <a:t>có tâm (</a:t>
                </a:r>
                <a:r>
                  <a:rPr lang="vi-VN" sz="2000" i="1"/>
                  <a:t>x</a:t>
                </a:r>
                <a:r>
                  <a:rPr lang="vi-VN" sz="2000" i="1" baseline="-25000"/>
                  <a:t>C</a:t>
                </a:r>
                <a:r>
                  <a:rPr lang="vi-VN" sz="2000"/>
                  <a:t>,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C</a:t>
                </a:r>
                <a:r>
                  <a:rPr lang="vi-VN" sz="2000"/>
                  <a:t>) bất kì, đơn giản chỉ cần tịnh tiến các điểm sau khi vẽ xong đường</a:t>
                </a:r>
                <a:r>
                  <a:rPr lang="en-US" sz="2000"/>
                  <a:t> </a:t>
                </a:r>
                <a:r>
                  <a:rPr lang="vi-VN" sz="2000"/>
                  <a:t>tròn có tâm là gốc tọa độ theo vector tịnh tiến (</a:t>
                </a:r>
                <a:r>
                  <a:rPr lang="vi-VN" sz="2000" i="1"/>
                  <a:t>x</a:t>
                </a:r>
                <a:r>
                  <a:rPr lang="vi-VN" sz="2000" i="1" baseline="-25000"/>
                  <a:t>C</a:t>
                </a:r>
                <a:r>
                  <a:rPr lang="vi-VN" sz="2000"/>
                  <a:t>,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C</a:t>
                </a:r>
                <a:r>
                  <a:rPr lang="vi-VN" sz="2000"/>
                  <a:t>)</a:t>
                </a:r>
                <a:endParaRPr lang="en-US" sz="200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855859-6B61-447D-854C-A9D73C77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3" y="2624694"/>
                <a:ext cx="7407966" cy="3312280"/>
              </a:xfrm>
              <a:prstGeom prst="rect">
                <a:avLst/>
              </a:prstGeom>
              <a:blipFill>
                <a:blip r:embed="rId5"/>
                <a:stretch>
                  <a:fillRect l="-741" t="-184" r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B4A9D69-5CDD-4A20-833A-55B84BB34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853" y="2308195"/>
            <a:ext cx="3493725" cy="26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3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2454"/>
            <a:ext cx="7949670" cy="1122450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vi-VN" sz="1800" b="1"/>
              <a:t>Giải thuật sinh đường tròn Bresenham (Scan Converting</a:t>
            </a:r>
            <a:r>
              <a:rPr lang="en-US" sz="1800" b="1"/>
              <a:t> </a:t>
            </a:r>
            <a:r>
              <a:rPr lang="vi-VN" sz="1800" b="1"/>
              <a:t>Circles)</a:t>
            </a:r>
            <a:endParaRPr lang="en-US" sz="3600" baseline="-25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B45C0B-7200-4201-B920-A4DB4B036988}"/>
              </a:ext>
            </a:extLst>
          </p:cNvPr>
          <p:cNvSpPr txBox="1">
            <a:spLocks/>
          </p:cNvSpPr>
          <p:nvPr/>
        </p:nvSpPr>
        <p:spPr>
          <a:xfrm>
            <a:off x="1167826" y="2661689"/>
            <a:ext cx="6756974" cy="2836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vi-VN" sz="2000"/>
              <a:t>Một trong những cách đơn giản nhất là cho x chạy từ 0 đến </a:t>
            </a:r>
            <a:r>
              <a:rPr lang="en-US" sz="2000"/>
              <a:t>r</a:t>
            </a:r>
            <a:r>
              <a:rPr lang="vi-VN" sz="2000"/>
              <a:t>, sau đó tính y</a:t>
            </a:r>
            <a:r>
              <a:rPr lang="en-US" sz="2000"/>
              <a:t> </a:t>
            </a:r>
            <a:r>
              <a:rPr lang="vi-VN" sz="2000"/>
              <a:t>từ công thức trên (chỉ lấy giá trị </a:t>
            </a:r>
            <a:r>
              <a:rPr lang="en-US" sz="2000"/>
              <a:t>&gt;0</a:t>
            </a:r>
            <a:r>
              <a:rPr lang="vi-VN" sz="2000"/>
              <a:t>) rồi làm tròn để xác định giá trị nguyên</a:t>
            </a:r>
            <a:r>
              <a:rPr lang="en-US" sz="2000"/>
              <a:t> </a:t>
            </a:r>
            <a:r>
              <a:rPr lang="vi-VN" sz="2000"/>
              <a:t>tương ứng. </a:t>
            </a:r>
            <a:endParaRPr lang="en-US" sz="2000"/>
          </a:p>
          <a:p>
            <a:pPr algn="just"/>
            <a:r>
              <a:rPr lang="vi-VN" sz="2000"/>
              <a:t>Cách làm này không hiệu quả do gặp phải các phép toán nhân và lấy</a:t>
            </a:r>
            <a:r>
              <a:rPr lang="en-US" sz="2000"/>
              <a:t> </a:t>
            </a:r>
            <a:r>
              <a:rPr lang="vi-VN" sz="2000"/>
              <a:t>căn</a:t>
            </a:r>
            <a:r>
              <a:rPr lang="en-US" sz="2000"/>
              <a:t> bậc 2</a:t>
            </a:r>
            <a:r>
              <a:rPr lang="vi-VN" sz="2000"/>
              <a:t> làm hạn chế tốc độ, ngoài ra đường tròn vẽ ra theo cách này có thể không liền</a:t>
            </a:r>
            <a:r>
              <a:rPr lang="en-US" sz="2000"/>
              <a:t> </a:t>
            </a:r>
            <a:r>
              <a:rPr lang="vi-VN" sz="2000"/>
              <a:t>nét (trừ trường hợp R lớn) khi x gần R (do chỉ có một giá trị y duy nhất cho một</a:t>
            </a:r>
            <a:r>
              <a:rPr lang="en-US" sz="2000"/>
              <a:t> </a:t>
            </a:r>
            <a:r>
              <a:rPr lang="vi-VN" sz="2000"/>
              <a:t>giá trị x).</a:t>
            </a:r>
            <a:endParaRPr lang="en-US" sz="200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9693D58-349C-499A-B730-9986111EF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967" y="3781826"/>
            <a:ext cx="3946589" cy="2157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6FB18-02EB-479E-95B5-A56257340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496" y="1663177"/>
            <a:ext cx="2818247" cy="19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0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1348" y="1421954"/>
                <a:ext cx="10424160" cy="4443492"/>
              </a:xfrm>
            </p:spPr>
            <p:txBody>
              <a:bodyPr>
                <a:noAutofit/>
              </a:bodyPr>
              <a:lstStyle/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b="1"/>
                  <a:t>2.2.2. Biểu diễn điểm và đoạn thẳng (tt)</a:t>
                </a:r>
                <a:endParaRPr lang="en-US" sz="2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b="1"/>
                  <a:t>Đoạn thẳng (tt)</a:t>
                </a:r>
                <a:br>
                  <a:rPr lang="en-US" sz="2000" b="1"/>
                </a:br>
                <a:r>
                  <a:rPr lang="vi-VN" sz="2000"/>
                  <a:t>Nếu khai triển dưới dạng:</a:t>
                </a:r>
                <a:r>
                  <a:rPr lang="en-US" sz="2000"/>
                  <a:t> </a:t>
                </a:r>
                <a:r>
                  <a:rPr lang="es-ES" sz="2000"/>
                  <a:t>(</a:t>
                </a:r>
                <a:r>
                  <a:rPr lang="es-ES" sz="2000" i="1"/>
                  <a:t>y</a:t>
                </a:r>
                <a:r>
                  <a:rPr lang="es-ES" sz="2000" baseline="-25000"/>
                  <a:t>2</a:t>
                </a:r>
                <a:r>
                  <a:rPr lang="es-ES" sz="2000"/>
                  <a:t> − </a:t>
                </a:r>
                <a:r>
                  <a:rPr lang="es-ES" sz="2000" i="1"/>
                  <a:t>y</a:t>
                </a:r>
                <a:r>
                  <a:rPr lang="es-ES" sz="2000" baseline="-25000"/>
                  <a:t>1</a:t>
                </a:r>
                <a:r>
                  <a:rPr lang="es-ES" sz="2000"/>
                  <a:t>)</a:t>
                </a:r>
                <a:r>
                  <a:rPr lang="es-ES" sz="2000" i="1"/>
                  <a:t>x </a:t>
                </a:r>
                <a:r>
                  <a:rPr lang="es-ES" sz="2000"/>
                  <a:t>− (</a:t>
                </a:r>
                <a:r>
                  <a:rPr lang="es-ES" sz="2000" i="1"/>
                  <a:t>x</a:t>
                </a:r>
                <a:r>
                  <a:rPr lang="es-ES" sz="2000" baseline="-25000"/>
                  <a:t>2</a:t>
                </a:r>
                <a:r>
                  <a:rPr lang="es-ES" sz="2000"/>
                  <a:t> − </a:t>
                </a:r>
                <a:r>
                  <a:rPr lang="es-ES" sz="2000" i="1"/>
                  <a:t>x</a:t>
                </a:r>
                <a:r>
                  <a:rPr lang="es-ES" sz="2000" baseline="-25000"/>
                  <a:t>1</a:t>
                </a:r>
                <a:r>
                  <a:rPr lang="es-ES" sz="2000"/>
                  <a:t>)</a:t>
                </a:r>
                <a:r>
                  <a:rPr lang="es-ES" sz="2000" i="1"/>
                  <a:t>y </a:t>
                </a:r>
                <a:r>
                  <a:rPr lang="es-ES" sz="2000"/>
                  <a:t>− </a:t>
                </a:r>
                <a:r>
                  <a:rPr lang="es-ES" sz="2000" i="1"/>
                  <a:t>x</a:t>
                </a:r>
                <a:r>
                  <a:rPr lang="es-ES" sz="2000" baseline="-25000"/>
                  <a:t>1</a:t>
                </a:r>
                <a:r>
                  <a:rPr lang="es-ES" sz="2000" i="1"/>
                  <a:t>y</a:t>
                </a:r>
                <a:r>
                  <a:rPr lang="es-ES" sz="2000" baseline="-25000"/>
                  <a:t>2</a:t>
                </a:r>
                <a:r>
                  <a:rPr lang="es-ES" sz="2000"/>
                  <a:t> + </a:t>
                </a:r>
                <a:r>
                  <a:rPr lang="es-ES" sz="2000" i="1"/>
                  <a:t>x</a:t>
                </a:r>
                <a:r>
                  <a:rPr lang="es-ES" sz="2000" baseline="-25000"/>
                  <a:t>2</a:t>
                </a:r>
                <a:r>
                  <a:rPr lang="es-ES" sz="2000" i="1"/>
                  <a:t>y</a:t>
                </a:r>
                <a:r>
                  <a:rPr lang="es-ES" sz="2000" baseline="-25000"/>
                  <a:t>1</a:t>
                </a:r>
                <a:r>
                  <a:rPr lang="es-ES" sz="2000"/>
                  <a:t> = 0</a:t>
                </a:r>
                <a:br>
                  <a:rPr lang="es-ES" sz="2000"/>
                </a:br>
                <a:r>
                  <a:rPr lang="vi-VN" sz="2000"/>
                  <a:t>và đặt </a:t>
                </a:r>
                <a:r>
                  <a:rPr lang="vi-VN" sz="2000" i="1"/>
                  <a:t>A</a:t>
                </a:r>
                <a:r>
                  <a:rPr lang="vi-VN" sz="2000"/>
                  <a:t>= </a:t>
                </a:r>
                <a:r>
                  <a:rPr lang="vi-VN" sz="2000" i="1"/>
                  <a:t>y</a:t>
                </a:r>
                <a:r>
                  <a:rPr lang="vi-VN" sz="2000" baseline="-25000"/>
                  <a:t>2</a:t>
                </a:r>
                <a:r>
                  <a:rPr lang="vi-VN" sz="2000"/>
                  <a:t> − </a:t>
                </a:r>
                <a:r>
                  <a:rPr lang="vi-VN" sz="2000" i="1"/>
                  <a:t>y</a:t>
                </a:r>
                <a:r>
                  <a:rPr lang="vi-VN" sz="2000" baseline="-25000"/>
                  <a:t>1</a:t>
                </a:r>
                <a:r>
                  <a:rPr lang="vi-VN" sz="2000"/>
                  <a:t>, </a:t>
                </a:r>
                <a:r>
                  <a:rPr lang="vi-VN" sz="2000" i="1"/>
                  <a:t>B </a:t>
                </a:r>
                <a:r>
                  <a:rPr lang="vi-VN" sz="2000"/>
                  <a:t>= −(</a:t>
                </a:r>
                <a:r>
                  <a:rPr lang="vi-VN" sz="2000" i="1"/>
                  <a:t>x</a:t>
                </a:r>
                <a:r>
                  <a:rPr lang="vi-VN" sz="2000" baseline="-25000"/>
                  <a:t>2</a:t>
                </a:r>
                <a:r>
                  <a:rPr lang="vi-VN" sz="2000"/>
                  <a:t> − </a:t>
                </a:r>
                <a:r>
                  <a:rPr lang="vi-VN" sz="2000" i="1"/>
                  <a:t>x</a:t>
                </a:r>
                <a:r>
                  <a:rPr lang="vi-VN" sz="2000" baseline="-25000"/>
                  <a:t>1</a:t>
                </a:r>
                <a:r>
                  <a:rPr lang="vi-VN" sz="2000"/>
                  <a:t>),</a:t>
                </a:r>
                <a:r>
                  <a:rPr lang="en-US" sz="2000"/>
                  <a:t> </a:t>
                </a:r>
                <a:r>
                  <a:rPr lang="vi-VN" sz="2000" i="1"/>
                  <a:t>C </a:t>
                </a:r>
                <a:r>
                  <a:rPr lang="vi-VN" sz="2000"/>
                  <a:t>= </a:t>
                </a:r>
                <a:r>
                  <a:rPr lang="vi-VN" sz="2000" i="1"/>
                  <a:t>x</a:t>
                </a:r>
                <a:r>
                  <a:rPr lang="vi-VN" sz="2000" baseline="-25000"/>
                  <a:t>2</a:t>
                </a:r>
                <a:r>
                  <a:rPr lang="vi-VN" sz="2000" i="1"/>
                  <a:t>y</a:t>
                </a:r>
                <a:r>
                  <a:rPr lang="vi-VN" sz="2000" baseline="-25000"/>
                  <a:t>1</a:t>
                </a:r>
                <a:r>
                  <a:rPr lang="vi-VN" sz="2000"/>
                  <a:t> − </a:t>
                </a:r>
                <a:r>
                  <a:rPr lang="vi-VN" sz="2000" i="1"/>
                  <a:t>x</a:t>
                </a:r>
                <a:r>
                  <a:rPr lang="vi-VN" sz="2000" baseline="-25000"/>
                  <a:t>1</a:t>
                </a:r>
                <a:r>
                  <a:rPr lang="vi-VN" sz="2000" i="1"/>
                  <a:t>y</a:t>
                </a:r>
                <a:r>
                  <a:rPr lang="vi-VN" sz="2000" baseline="-25000"/>
                  <a:t>2</a:t>
                </a:r>
                <a:r>
                  <a:rPr lang="vi-VN" sz="2000"/>
                  <a:t> thì phương trình đường thẳng sẽ</a:t>
                </a:r>
                <a:r>
                  <a:rPr lang="en-US" sz="2000"/>
                  <a:t> </a:t>
                </a:r>
                <a:r>
                  <a:rPr lang="vi-VN" sz="2000"/>
                  <a:t>có dạng </a:t>
                </a:r>
                <a:r>
                  <a:rPr lang="vi-VN" sz="2000" i="1"/>
                  <a:t>Ax </a:t>
                </a:r>
                <a:r>
                  <a:rPr lang="vi-VN" sz="2000"/>
                  <a:t>+ </a:t>
                </a:r>
                <a:r>
                  <a:rPr lang="vi-VN" sz="2000" i="1"/>
                  <a:t>By </a:t>
                </a:r>
                <a:r>
                  <a:rPr lang="vi-VN" sz="2000"/>
                  <a:t>+ </a:t>
                </a:r>
                <a:r>
                  <a:rPr lang="vi-VN" sz="2000" i="1"/>
                  <a:t>C </a:t>
                </a:r>
                <a:r>
                  <a:rPr lang="vi-VN" sz="2000"/>
                  <a:t>= 0, dạng này được gọi là phương trình tổng quát của đường</a:t>
                </a:r>
                <a:r>
                  <a:rPr lang="en-US" sz="2000"/>
                  <a:t> </a:t>
                </a:r>
                <a:r>
                  <a:rPr lang="vi-VN" sz="2000"/>
                  <a:t>thẳng.</a:t>
                </a:r>
                <a:endParaRPr lang="en-US" sz="2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vi-VN" sz="2000"/>
                  <a:t>Phương trình tham số của đường thẳng có dạng các tọa độ x, y được mô tả</a:t>
                </a:r>
                <a:r>
                  <a:rPr lang="en-US" sz="2000"/>
                  <a:t> </a:t>
                </a:r>
                <a:r>
                  <a:rPr lang="vi-VN" sz="2000"/>
                  <a:t>qua một thành phần thứ ba là t. Dạng này rất thuận tiện khi khảo sát các đoạn</a:t>
                </a:r>
                <a:r>
                  <a:rPr lang="en-US" sz="2000"/>
                  <a:t> </a:t>
                </a:r>
                <a:r>
                  <a:rPr lang="vi-VN" sz="2000"/>
                  <a:t>thẳng.</a:t>
                </a:r>
                <a:endParaRPr lang="en-US" sz="2000"/>
              </a:p>
              <a:p>
                <a:pPr lvl="0">
                  <a:lnSpc>
                    <a:spcPct val="17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1348" y="1421954"/>
                <a:ext cx="10424160" cy="4443492"/>
              </a:xfrm>
              <a:blipFill rotWithShape="0">
                <a:blip r:embed="rId4"/>
                <a:stretch>
                  <a:fillRect l="-526" b="-5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63175" y="5416062"/>
            <a:ext cx="385454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682154" y="5331656"/>
            <a:ext cx="168812" cy="16881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299938" y="5331656"/>
            <a:ext cx="168812" cy="16881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25883" y="5484223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43667" y="5530194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31059" y="5484223"/>
            <a:ext cx="508612" cy="369332"/>
            <a:chOff x="5831059" y="5484223"/>
            <a:chExt cx="50861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831059" y="5484223"/>
                  <a:ext cx="2813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m:oMathPara>
                  </a14:m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059" y="5484223"/>
                  <a:ext cx="28135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6014328" y="5514536"/>
                  <a:ext cx="2813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</m:t>
                        </m:r>
                      </m:oMath>
                    </m:oMathPara>
                  </a14:m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014328" y="5514536"/>
                  <a:ext cx="28135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9522740" y="5456088"/>
            <a:ext cx="505522" cy="369332"/>
            <a:chOff x="9522740" y="5456088"/>
            <a:chExt cx="505522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9522740" y="5456088"/>
              <a:ext cx="281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 rot="16200000">
                  <a:off x="9702919" y="5476351"/>
                  <a:ext cx="2813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</m:t>
                        </m:r>
                      </m:oMath>
                    </m:oMathPara>
                  </a14:m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02919" y="5476351"/>
                  <a:ext cx="281354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/>
          <p:cNvCxnSpPr/>
          <p:nvPr/>
        </p:nvCxnSpPr>
        <p:spPr>
          <a:xfrm flipV="1">
            <a:off x="6744976" y="5407856"/>
            <a:ext cx="16459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63175" y="5407856"/>
            <a:ext cx="3854548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887585" y="5006705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5510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9" y="1599202"/>
            <a:ext cx="8319074" cy="1976907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vi-VN" sz="2000" b="1"/>
              <a:t>Giải thuật sinh đường tròn Bresenham (Scan Converting</a:t>
            </a:r>
            <a:r>
              <a:rPr lang="en-US" sz="2000" b="1"/>
              <a:t> </a:t>
            </a:r>
            <a:r>
              <a:rPr lang="vi-VN" sz="2000" b="1"/>
              <a:t>Circles)</a:t>
            </a:r>
            <a:endParaRPr lang="en-US" sz="4000" baseline="-25000"/>
          </a:p>
          <a:p>
            <a:pPr marL="0" lvl="0" indent="0">
              <a:buNone/>
            </a:pPr>
            <a:br>
              <a:rPr lang="vi-VN" sz="2000"/>
            </a:b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81309-82BB-4F85-98C6-2334D7E79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930" y="2648437"/>
            <a:ext cx="3274584" cy="3274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1DD7028-8CA7-4951-B05F-4924E0358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586" y="2786822"/>
                <a:ext cx="7605762" cy="269957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000"/>
                  <a:t>Một cách tiếp cận khác là vẽ các điểm (</a:t>
                </a:r>
                <a:r>
                  <a:rPr lang="en-US" sz="2000" i="1"/>
                  <a:t>R</a:t>
                </a:r>
                <a:r>
                  <a:rPr lang="en-US" sz="2000"/>
                  <a:t>cos(</a:t>
                </a:r>
                <a:r>
                  <a:rPr lang="el-GR" sz="2000"/>
                  <a:t>θ ), </a:t>
                </a:r>
                <a:r>
                  <a:rPr lang="en-US" sz="2000" i="1"/>
                  <a:t>R</a:t>
                </a:r>
                <a:r>
                  <a:rPr lang="en-US" sz="2000"/>
                  <a:t>sin(</a:t>
                </a:r>
                <a:r>
                  <a:rPr lang="el-GR" sz="2000"/>
                  <a:t>θ)), </a:t>
                </a:r>
                <a:r>
                  <a:rPr lang="en-US" sz="2000"/>
                  <a:t>với </a:t>
                </a:r>
                <a:r>
                  <a:rPr lang="el-GR" sz="2000"/>
                  <a:t>θ </a:t>
                </a:r>
                <a:r>
                  <a:rPr lang="en-US" sz="2000"/>
                  <a:t>chạy từ 0 đến 90</a:t>
                </a:r>
                <a:r>
                  <a:rPr lang="en-US" sz="2000" baseline="30000"/>
                  <a:t>0</a:t>
                </a:r>
                <a:r>
                  <a:rPr lang="en-US" sz="2000"/>
                  <a:t>.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𝑟𝑐𝑜𝑠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𝑦𝑠𝑖𝑛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1DD7028-8CA7-4951-B05F-4924E035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6" y="2786822"/>
                <a:ext cx="7605762" cy="2699577"/>
              </a:xfrm>
              <a:prstGeom prst="rect">
                <a:avLst/>
              </a:prstGeom>
              <a:blipFill>
                <a:blip r:embed="rId6"/>
                <a:stretch>
                  <a:fillRect l="-721" r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3D0C2D4-624E-4E9C-A065-13C3F8140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9354" y="3680143"/>
            <a:ext cx="3505815" cy="20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03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12" y="1629213"/>
            <a:ext cx="8319074" cy="1143998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vi-VN" sz="2000" b="1"/>
              <a:t>Giải thuật sinh đường tròn Bresenham (Scan Converting</a:t>
            </a:r>
            <a:r>
              <a:rPr lang="en-US" sz="2000" b="1"/>
              <a:t> </a:t>
            </a:r>
            <a:r>
              <a:rPr lang="vi-VN" sz="2000" b="1"/>
              <a:t>Circles)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F6D601-E2A3-4219-8A7A-4B60AA308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690" y="2451587"/>
            <a:ext cx="3382864" cy="3167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FF8211C-1609-4D5E-9C90-217832BB7E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064" y="2742721"/>
                <a:ext cx="8319074" cy="331076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/>
                  <a:t>Ta chia đ</a:t>
                </a:r>
                <a:r>
                  <a:rPr lang="vi-VN" sz="2000"/>
                  <a:t>ư</a:t>
                </a:r>
                <a:r>
                  <a:rPr lang="en-US" sz="2000"/>
                  <a:t>ờng tròn là làm 8 phần, do tính chất đối xứng của nó.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/>
                  <a:t>Nên khi ta tính toán đ</a:t>
                </a:r>
                <a:r>
                  <a:rPr lang="vi-VN" sz="2000"/>
                  <a:t>ư</a:t>
                </a:r>
                <a:r>
                  <a:rPr lang="en-US" sz="2000"/>
                  <a:t>ợc 1 điểm có tọa độ x,y đồng nghĩa với việc ta xác định đầy đủ 8 điểm cho 8 phần nh</a:t>
                </a:r>
                <a:r>
                  <a:rPr lang="vi-VN" sz="2000"/>
                  <a:t>ư</a:t>
                </a:r>
                <a:r>
                  <a:rPr lang="en-US" sz="2000"/>
                  <a:t> sau: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/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/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/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/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/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/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FF8211C-1609-4D5E-9C90-217832BB7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64" y="2742721"/>
                <a:ext cx="8319074" cy="3310760"/>
              </a:xfrm>
              <a:prstGeom prst="rect">
                <a:avLst/>
              </a:prstGeom>
              <a:blipFill>
                <a:blip r:embed="rId6"/>
                <a:stretch>
                  <a:fillRect l="-659" t="-184" r="-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6B920E-2660-44EB-A414-13B317028922}"/>
                  </a:ext>
                </a:extLst>
              </p:cNvPr>
              <p:cNvSpPr/>
              <p:nvPr/>
            </p:nvSpPr>
            <p:spPr>
              <a:xfrm>
                <a:off x="4200939" y="3967741"/>
                <a:ext cx="4068418" cy="1728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2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 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 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 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</m:oMath>
                </a14:m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 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</m:oMath>
                </a14:m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6B920E-2660-44EB-A414-13B317028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39" y="3967741"/>
                <a:ext cx="4068418" cy="1728102"/>
              </a:xfrm>
              <a:prstGeom prst="rect">
                <a:avLst/>
              </a:prstGeom>
              <a:blipFill>
                <a:blip r:embed="rId7"/>
                <a:stretch>
                  <a:fillRect t="-353" b="-5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073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12" y="1629213"/>
            <a:ext cx="8319074" cy="1143998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vi-VN" sz="2000" b="1"/>
              <a:t>Giải thuật sinh đường tròn Bresenham (Scan Converting</a:t>
            </a:r>
            <a:r>
              <a:rPr lang="en-US" sz="2000" b="1"/>
              <a:t> </a:t>
            </a:r>
            <a:r>
              <a:rPr lang="vi-VN" sz="2000" b="1"/>
              <a:t>Circles)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F6D601-E2A3-4219-8A7A-4B60AA308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690" y="2451587"/>
            <a:ext cx="3382864" cy="3167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FF8211C-1609-4D5E-9C90-217832BB7E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064" y="2742721"/>
                <a:ext cx="8319074" cy="331076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/>
                  <a:t>Ta chia đ</a:t>
                </a:r>
                <a:r>
                  <a:rPr lang="vi-VN" sz="2000"/>
                  <a:t>ư</a:t>
                </a:r>
                <a:r>
                  <a:rPr lang="en-US" sz="2000"/>
                  <a:t>ờng tròn là làm 8 phần, do tính chất đối xứng của nó.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/>
                  <a:t>Nên khi ta tính toán đ</a:t>
                </a:r>
                <a:r>
                  <a:rPr lang="vi-VN" sz="2000"/>
                  <a:t>ư</a:t>
                </a:r>
                <a:r>
                  <a:rPr lang="en-US" sz="2000"/>
                  <a:t>ợc 1 điểm có tọa độ x,y đồng nghĩa với việc ta xác định đầy đủ 8 điểm cho 8 phần nh</a:t>
                </a:r>
                <a:r>
                  <a:rPr lang="vi-VN" sz="2000"/>
                  <a:t>ư</a:t>
                </a:r>
                <a:r>
                  <a:rPr lang="en-US" sz="2000"/>
                  <a:t> sau: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/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/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/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/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/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vi-VN" sz="2000"/>
                  <a:t>Ta xét các điểm tạo ra từ góc phần tư thứ 2: từ 45</a:t>
                </a:r>
                <a:r>
                  <a:rPr lang="vi-VN" sz="2000" baseline="30000"/>
                  <a:t>0</a:t>
                </a:r>
                <a:r>
                  <a:rPr lang="vi-VN" sz="2000"/>
                  <a:t> đến 90</a:t>
                </a:r>
                <a:r>
                  <a:rPr lang="vi-VN" sz="2000" baseline="30000"/>
                  <a:t>0</a:t>
                </a:r>
                <a:r>
                  <a:rPr lang="vi-VN" sz="2000"/>
                  <a:t>, thực hiện theo</a:t>
                </a:r>
                <a:r>
                  <a:rPr lang="en-US" sz="2000"/>
                  <a:t> </a:t>
                </a:r>
                <a:r>
                  <a:rPr lang="vi-VN" sz="2000"/>
                  <a:t>hướng x, y</a:t>
                </a:r>
                <a:r>
                  <a:rPr lang="en-US" sz="2000"/>
                  <a:t>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FF8211C-1609-4D5E-9C90-217832BB7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64" y="2742721"/>
                <a:ext cx="8319074" cy="3310760"/>
              </a:xfrm>
              <a:prstGeom prst="rect">
                <a:avLst/>
              </a:prstGeom>
              <a:blipFill>
                <a:blip r:embed="rId6"/>
                <a:stretch>
                  <a:fillRect l="-659" t="-184" r="-806" b="-6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6B920E-2660-44EB-A414-13B317028922}"/>
                  </a:ext>
                </a:extLst>
              </p:cNvPr>
              <p:cNvSpPr/>
              <p:nvPr/>
            </p:nvSpPr>
            <p:spPr>
              <a:xfrm>
                <a:off x="4200939" y="3967741"/>
                <a:ext cx="60960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putpixel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6B920E-2660-44EB-A414-13B317028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39" y="3967741"/>
                <a:ext cx="6096000" cy="1323439"/>
              </a:xfrm>
              <a:prstGeom prst="rect">
                <a:avLst/>
              </a:prstGeom>
              <a:blipFill>
                <a:blip r:embed="rId7"/>
                <a:stretch>
                  <a:fillRect t="-2304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3623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95" y="1612454"/>
            <a:ext cx="8466504" cy="1157250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vi-VN" sz="2000" b="1"/>
              <a:t>Giải thuật sinh đường tròn Bresenham (Scan Converting</a:t>
            </a:r>
            <a:r>
              <a:rPr lang="en-US" sz="2000" b="1"/>
              <a:t> </a:t>
            </a:r>
            <a:r>
              <a:rPr lang="vi-VN" sz="2000" b="1"/>
              <a:t>Circles)</a:t>
            </a:r>
            <a:endParaRPr lang="en-US" sz="4000" baseline="-25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9603A-8E00-4AFA-AE55-0F3CFDD26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487" y="1853754"/>
            <a:ext cx="3304707" cy="3049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6CA76B-E3C1-48CD-BB8C-4BA034DCBF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586" y="2786822"/>
                <a:ext cx="7605762" cy="269957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/>
                  <a:t>Đặt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/>
                  <a:t>.</a:t>
                </a:r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ì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ượ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ì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r>
                  <a:rPr lang="en-US">
                    <a:ea typeface="Cambria Math" panose="02040503050406030204" pitchFamily="18" charset="0"/>
                  </a:rPr>
                  <a:t>Trong đó: f(N) và f(S) gọi là sai số t</a:t>
                </a:r>
                <a:r>
                  <a:rPr lang="vi-VN">
                    <a:ea typeface="Cambria Math" panose="02040503050406030204" pitchFamily="18" charset="0"/>
                  </a:rPr>
                  <a:t>ư</a:t>
                </a:r>
                <a:r>
                  <a:rPr lang="en-US">
                    <a:ea typeface="Cambria Math" panose="02040503050406030204" pitchFamily="18" charset="0"/>
                  </a:rPr>
                  <a:t>ơng quan</a:t>
                </a:r>
              </a:p>
              <a:p>
                <a:pPr marL="457200" lvl="1" indent="0">
                  <a:buNone/>
                </a:pPr>
                <a:r>
                  <a:rPr lang="en-US">
                    <a:ea typeface="Cambria Math" panose="02040503050406030204" pitchFamily="18" charset="0"/>
                  </a:rPr>
                  <a:t>d, tham số quyết định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6CA76B-E3C1-48CD-BB8C-4BA034DCB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6" y="2786822"/>
                <a:ext cx="7605762" cy="2699577"/>
              </a:xfrm>
              <a:prstGeom prst="rect">
                <a:avLst/>
              </a:prstGeom>
              <a:blipFill>
                <a:blip r:embed="rId6"/>
                <a:stretch>
                  <a:fillRect l="-1042" t="-451" b="-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186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86" y="1522679"/>
            <a:ext cx="9603276" cy="1122450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/>
            <a:r>
              <a:rPr lang="vi-VN" sz="2000" b="1"/>
              <a:t>Giải thuật sinh đường tròn Bresenham (Scan Converting</a:t>
            </a:r>
            <a:r>
              <a:rPr lang="en-US" sz="2000" b="1"/>
              <a:t> </a:t>
            </a:r>
            <a:r>
              <a:rPr lang="vi-VN" sz="2000" b="1"/>
              <a:t>Circles)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C0AFE7-0115-42FC-9A88-187CA27974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986" y="2645129"/>
                <a:ext cx="8109414" cy="340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Áp dụng định lý pithagoras: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/>
                  <a:t> </a:t>
                </a:r>
              </a:p>
              <a:p>
                <a:r>
                  <a:rPr lang="en-US" sz="2000"/>
                  <a:t>Khi đó các sai số f(S) và f(N) đ</a:t>
                </a:r>
                <a:r>
                  <a:rPr lang="vi-VN" sz="2000"/>
                  <a:t>ư</a:t>
                </a:r>
                <a:r>
                  <a:rPr lang="en-US" sz="2000"/>
                  <a:t>ợc xác định lại nh</a:t>
                </a:r>
                <a:r>
                  <a:rPr lang="vi-VN" sz="2000"/>
                  <a:t>ư</a:t>
                </a:r>
                <a:r>
                  <a:rPr lang="en-US" sz="2000"/>
                  <a:t> sau: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sz="2000"/>
              </a:p>
              <a:p>
                <a:r>
                  <a:rPr lang="es-ES" sz="2000"/>
                  <a:t>Từ đó: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sz="2000"/>
              </a:p>
              <a:p>
                <a:r>
                  <a:rPr lang="es-ES" sz="2000"/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−2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C0AFE7-0115-42FC-9A88-187CA2797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6" y="2645129"/>
                <a:ext cx="8109414" cy="3408352"/>
              </a:xfrm>
              <a:prstGeom prst="rect">
                <a:avLst/>
              </a:prstGeom>
              <a:blipFill>
                <a:blip r:embed="rId5"/>
                <a:stretch>
                  <a:fillRect l="-677" t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C9B3CA6-387F-45CB-B461-D5316223C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911" y="2867653"/>
            <a:ext cx="3956103" cy="24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984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86" y="1522679"/>
            <a:ext cx="9603276" cy="1122450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/>
            <a:r>
              <a:rPr lang="vi-VN" sz="2000" b="1"/>
              <a:t>Giải thuật sinh đường tròn Bresenham (Scan Converting</a:t>
            </a:r>
            <a:r>
              <a:rPr lang="en-US" sz="2000" b="1"/>
              <a:t> </a:t>
            </a:r>
            <a:r>
              <a:rPr lang="vi-VN" sz="2000" b="1"/>
              <a:t>Circles)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C0AFE7-0115-42FC-9A88-187CA27974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985" y="2645129"/>
                <a:ext cx="8970805" cy="340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sz="200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sz="2000"/>
              </a:p>
              <a:p>
                <a:r>
                  <a:rPr lang="es-ES" sz="2000"/>
                  <a:t>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s-ES" sz="2000"/>
                  <a:t>thì N được chọn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s-ES" sz="200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endParaRPr lang="en-US" sz="2000"/>
              </a:p>
              <a:p>
                <a:r>
                  <a:rPr lang="en-US" sz="2000"/>
                  <a:t>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s-ES" sz="2000"/>
                  <a:t>thì S được chọn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s-ES" sz="200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s-E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000"/>
              </a:p>
              <a:p>
                <a:endParaRPr lang="en-US" sz="200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C0AFE7-0115-42FC-9A88-187CA2797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5" y="2645129"/>
                <a:ext cx="8970805" cy="3408352"/>
              </a:xfrm>
              <a:prstGeom prst="rect">
                <a:avLst/>
              </a:prstGeom>
              <a:blipFill>
                <a:blip r:embed="rId5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9D7EDDA-239C-4451-9B7E-5711CED3D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284" y="3363289"/>
            <a:ext cx="3956103" cy="24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901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86" y="1522679"/>
            <a:ext cx="9603276" cy="1122450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/>
            <a:r>
              <a:rPr lang="vi-VN" sz="2000" b="1"/>
              <a:t>Giải thuật sinh đường tròn Bresenham (Scan Converting</a:t>
            </a:r>
            <a:r>
              <a:rPr lang="en-US" sz="2000" b="1"/>
              <a:t> </a:t>
            </a:r>
            <a:r>
              <a:rPr lang="vi-VN" sz="2000" b="1"/>
              <a:t>Circles)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C0AFE7-0115-42FC-9A88-187CA27974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985" y="2645129"/>
                <a:ext cx="8970805" cy="340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đị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𝑛h</m:t>
                    </m:r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" sz="2000"/>
              </a:p>
              <a:p>
                <a:r>
                  <a:rPr lang="en-US" sz="2000"/>
                  <a:t>Từ phư</a:t>
                </a:r>
                <a:r>
                  <a:rPr lang="vi-VN" sz="2000"/>
                  <a:t>ơ</a:t>
                </a:r>
                <a:r>
                  <a:rPr lang="en-US" sz="2000"/>
                  <a:t>ng trình: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−2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r>
                  <a:rPr lang="en-US" sz="2000"/>
                  <a:t>Tại điểm d0 có x=0, y=r </a:t>
                </a:r>
                <a:endParaRPr lang="es-E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−2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=3 −2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000"/>
              </a:p>
              <a:p>
                <a:endParaRPr lang="en-US" sz="200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C0AFE7-0115-42FC-9A88-187CA2797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5" y="2645129"/>
                <a:ext cx="8970805" cy="3408352"/>
              </a:xfrm>
              <a:prstGeom prst="rect">
                <a:avLst/>
              </a:prstGeom>
              <a:blipFill>
                <a:blip r:embed="rId5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4288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86" y="1522679"/>
            <a:ext cx="9603276" cy="1122450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/>
            <a:r>
              <a:rPr lang="vi-VN" sz="2000" b="1">
                <a:hlinkClick r:id="rId3"/>
              </a:rPr>
              <a:t>Giải thuật sinh đường tròn Bresenham (Scan Converting</a:t>
            </a:r>
            <a:r>
              <a:rPr lang="en-US" sz="2000" b="1">
                <a:hlinkClick r:id="rId3"/>
              </a:rPr>
              <a:t> </a:t>
            </a:r>
            <a:r>
              <a:rPr lang="vi-VN" sz="2000" b="1">
                <a:hlinkClick r:id="rId3"/>
              </a:rPr>
              <a:t>Circles)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F42F121-5041-4021-B1AE-3088D546A5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3136" y="2663955"/>
                <a:ext cx="4393416" cy="340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ü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ourier New" panose="02070309020205020404" pitchFamily="49" charset="0"/>
                  <a:buChar char="o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𝑐𝑖𝑟𝑐𝑙𝑒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𝑝𝑢𝑡𝑝𝑖𝑥𝑒𝑙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𝑝𝑢𝑡𝑝𝑖𝑥𝑒𝑙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𝑝𝑢𝑡𝑝𝑖𝑥𝑒𝑙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𝑝𝑢𝑡𝑝𝑖𝑥𝑒𝑙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𝑝𝑢𝑡𝑝𝑖𝑥𝑒𝑙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𝑝𝑢𝑡𝑝𝑖𝑥𝑒𝑙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𝑝𝑢𝑡𝑝𝑖𝑥𝑒𝑙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𝑝𝑢𝑡𝑝𝑖𝑥𝑒𝑙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b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F42F121-5041-4021-B1AE-3088D546A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136" y="2663955"/>
                <a:ext cx="4393416" cy="3408352"/>
              </a:xfrm>
              <a:prstGeom prst="rect">
                <a:avLst/>
              </a:prstGeom>
              <a:blipFill>
                <a:blip r:embed="rId6"/>
                <a:stretch>
                  <a:fillRect l="-1248" t="-358" b="-3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CF2D373-A3C0-4D6A-8951-785218C44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38" y="2550143"/>
            <a:ext cx="7339570" cy="359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18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2454"/>
            <a:ext cx="7880640" cy="4331146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vi-VN" sz="2000" b="1"/>
              <a:t>Giải thuật sinh đường tròn Midpoint</a:t>
            </a:r>
            <a:endParaRPr lang="en-US" sz="2000" b="1"/>
          </a:p>
          <a:p>
            <a:pPr lvl="0"/>
            <a:r>
              <a:rPr lang="vi-VN" sz="2000"/>
              <a:t>Do tính đối xứng của đường tròn (C) nên ta chỉ cần vẽ cung (C</a:t>
            </a:r>
            <a:r>
              <a:rPr lang="vi-VN" sz="2000" baseline="30000"/>
              <a:t>1/8</a:t>
            </a:r>
            <a:r>
              <a:rPr lang="vi-VN" sz="2000"/>
              <a:t>) là cung 1/8</a:t>
            </a:r>
            <a:r>
              <a:rPr lang="en-US" sz="2000"/>
              <a:t> </a:t>
            </a:r>
            <a:r>
              <a:rPr lang="vi-VN" sz="2000"/>
              <a:t>đường tròn, sau đó lấy đối xứng. Cung (C</a:t>
            </a:r>
            <a:r>
              <a:rPr lang="vi-VN" sz="2000" baseline="30000"/>
              <a:t>1/8</a:t>
            </a:r>
            <a:r>
              <a:rPr lang="vi-VN" sz="2000"/>
              <a:t>) được mô tả như sau (cung của phần</a:t>
            </a:r>
            <a:r>
              <a:rPr lang="en-US" sz="2000"/>
              <a:t> </a:t>
            </a:r>
            <a:r>
              <a:rPr lang="vi-VN" sz="2000"/>
              <a:t>tô </a:t>
            </a:r>
            <a:r>
              <a:rPr lang="en-US" sz="2000"/>
              <a:t>màu</a:t>
            </a:r>
            <a:r>
              <a:rPr lang="vi-VN" sz="2000"/>
              <a:t> trong hình vẽ)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7826" y="3660503"/>
                <a:ext cx="10836940" cy="228309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 cap="none" baseline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i-FI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i-FI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 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≤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≤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≤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eqArr>
                      </m:e>
                    </m:d>
                  </m:oMath>
                </a14:m>
                <a:endParaRPr lang="en-US" sz="2000"/>
              </a:p>
              <a:p>
                <a:r>
                  <a:rPr lang="es-ES" sz="2000"/>
                  <a:t>Nếu có (x, y) ∈ (C</a:t>
                </a:r>
                <a:r>
                  <a:rPr lang="es-ES" sz="2000" baseline="30000"/>
                  <a:t>1/8</a:t>
                </a:r>
                <a:r>
                  <a:rPr lang="es-ES" sz="2000"/>
                  <a:t>) thì các điểm: (y,x), (x,-y), (y,-x), (-x,-y), (-y,-x), (-y,x), (-x,y) ∈ (C).</a:t>
                </a:r>
                <a:endParaRPr lang="en-US" sz="200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="" xmlns:a16="http://schemas.microsoft.com/office/drawing/2014/main" id="{C3C0199F-A274-44C6-BF37-784A855E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826" y="3660503"/>
                <a:ext cx="10836940" cy="2283097"/>
              </a:xfrm>
              <a:prstGeom prst="rect">
                <a:avLst/>
              </a:prstGeom>
              <a:blipFill rotWithShape="0">
                <a:blip r:embed="rId6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EBE75B5-5124-4061-94F0-DA078C0E7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466" y="2006598"/>
            <a:ext cx="3016866" cy="27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035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8415" y="1546193"/>
                <a:ext cx="6738089" cy="3251094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b="1"/>
                  <a:t>2.3. </a:t>
                </a:r>
                <a:r>
                  <a:rPr lang="vi-VN" b="1"/>
                  <a:t>Các giải thuật xây dựng thực thể cơ sở</a:t>
                </a:r>
                <a:endParaRPr lang="en-US" b="1"/>
              </a:p>
              <a:p>
                <a:pPr lvl="0" algn="just"/>
                <a:r>
                  <a:rPr lang="vi-VN" sz="1800" b="1"/>
                  <a:t>Giải thuật sinh đường tròn Midpoint</a:t>
                </a:r>
                <a:endParaRPr lang="en-US" sz="1800" b="1"/>
              </a:p>
              <a:p>
                <a:pPr lvl="0"/>
                <a:r>
                  <a:rPr lang="vi-VN" sz="1800"/>
                  <a:t>Chọn điểm (0,R)</a:t>
                </a:r>
                <a:r>
                  <a:rPr lang="en-US" sz="1800"/>
                  <a:t> </a:t>
                </a:r>
                <a:r>
                  <a:rPr lang="vi-VN" sz="1800"/>
                  <a:t>bắt đầu để vẽ. Dựa vào hình </a:t>
                </a:r>
                <a:r>
                  <a:rPr lang="en-US" sz="1800"/>
                  <a:t>trên</a:t>
                </a:r>
                <a:r>
                  <a:rPr lang="vi-VN" sz="1800"/>
                  <a:t>, nếu (</a:t>
                </a:r>
                <a:r>
                  <a:rPr lang="vi-VN" sz="1800" i="1"/>
                  <a:t>x</a:t>
                </a:r>
                <a:r>
                  <a:rPr lang="vi-VN" sz="1800" i="1" baseline="-25000"/>
                  <a:t>i</a:t>
                </a:r>
                <a:r>
                  <a:rPr lang="vi-VN" sz="1800"/>
                  <a:t>, </a:t>
                </a:r>
                <a:r>
                  <a:rPr lang="vi-VN" sz="1800" i="1"/>
                  <a:t>y</a:t>
                </a:r>
                <a:r>
                  <a:rPr lang="vi-VN" sz="1800" i="1" baseline="-25000"/>
                  <a:t>i</a:t>
                </a:r>
                <a:r>
                  <a:rPr lang="vi-VN" sz="1800"/>
                  <a:t>) là điểm</a:t>
                </a:r>
                <a:r>
                  <a:rPr lang="en-US" sz="1800"/>
                  <a:t> </a:t>
                </a:r>
                <a:r>
                  <a:rPr lang="vi-VN" sz="1800"/>
                  <a:t>nguyên đã tìm được ở bước thứ i, thì điểm ( </a:t>
                </a:r>
                <a:r>
                  <a:rPr lang="vi-VN" sz="1800" i="1"/>
                  <a:t>x</a:t>
                </a:r>
                <a:r>
                  <a:rPr lang="vi-VN" sz="1800" i="1" baseline="-25000"/>
                  <a:t>i</a:t>
                </a:r>
                <a:r>
                  <a:rPr lang="vi-VN" sz="1800" baseline="-25000"/>
                  <a:t>+1</a:t>
                </a:r>
                <a:r>
                  <a:rPr lang="vi-VN" sz="1800"/>
                  <a:t>, </a:t>
                </a:r>
                <a:r>
                  <a:rPr lang="vi-VN" sz="1800" i="1"/>
                  <a:t>y</a:t>
                </a:r>
                <a:r>
                  <a:rPr lang="vi-VN" sz="1800" i="1" baseline="-25000"/>
                  <a:t>i</a:t>
                </a:r>
                <a:r>
                  <a:rPr lang="vi-VN" sz="1800" baseline="-25000"/>
                  <a:t>+1</a:t>
                </a:r>
                <a:r>
                  <a:rPr lang="vi-VN" sz="1800"/>
                  <a:t>) ở bước thứ (i+1) là sự lựa</a:t>
                </a:r>
                <a:r>
                  <a:rPr lang="en-US" sz="1800"/>
                  <a:t> </a:t>
                </a:r>
                <a:r>
                  <a:rPr lang="vi-VN" sz="1800"/>
                  <a:t>chọn giữa S và P.</a:t>
                </a:r>
                <a:endParaRPr lang="en-US" sz="180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i-FI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i-FI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</a:rPr>
                              <m:t>+1=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 ∈{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−1}</m:t>
                            </m:r>
                          </m:e>
                        </m:eqArr>
                      </m:e>
                    </m:d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8415" y="1546193"/>
                <a:ext cx="6738089" cy="3251094"/>
              </a:xfrm>
              <a:blipFill>
                <a:blip r:embed="rId3"/>
                <a:stretch>
                  <a:fillRect l="-1176" t="-375" r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6F044A-DF99-4032-8E5E-F79743147C6D}"/>
              </a:ext>
            </a:extLst>
          </p:cNvPr>
          <p:cNvSpPr txBox="1">
            <a:spLocks/>
          </p:cNvSpPr>
          <p:nvPr/>
        </p:nvSpPr>
        <p:spPr>
          <a:xfrm>
            <a:off x="861391" y="4654825"/>
            <a:ext cx="9166871" cy="1313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240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vi-VN" sz="1800"/>
              <a:t>Tương tự như thuật toán MidPoint vẽ đoạn thẳng, việc quyết định chọn một</a:t>
            </a:r>
            <a:r>
              <a:rPr lang="en-US" sz="1800"/>
              <a:t> </a:t>
            </a:r>
            <a:r>
              <a:rPr lang="vi-VN" sz="1800"/>
              <a:t>trong hai điểm S và P sẽ được thực hiện thông qua việc xét dấu của một hàm nào</a:t>
            </a:r>
            <a:r>
              <a:rPr lang="en-US" sz="1800"/>
              <a:t> </a:t>
            </a:r>
            <a:r>
              <a:rPr lang="vi-VN" sz="1800"/>
              <a:t>đó tại điểm MidPoint là điểm nằm giữa chúng.</a:t>
            </a:r>
            <a:br>
              <a:rPr lang="vi-VN" sz="2000"/>
            </a:b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0E8C4-F3E0-47B1-837E-009412BB8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425" y="1926969"/>
            <a:ext cx="3142888" cy="26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41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2.2. </a:t>
            </a:r>
            <a:r>
              <a:rPr lang="vi-VN" b="1"/>
              <a:t>Các đối tượng đồ họa cơ sở</a:t>
            </a:r>
            <a:r>
              <a:rPr lang="en-US" b="1"/>
              <a:t> </a:t>
            </a:r>
            <a:r>
              <a:rPr lang="en-US" b="1" cap="none"/>
              <a:t>(tt)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538" y="1607011"/>
            <a:ext cx="7671837" cy="4518018"/>
          </a:xfrm>
        </p:spPr>
        <p:txBody>
          <a:bodyPr>
            <a:noAutofit/>
          </a:bodyPr>
          <a:lstStyle/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200" b="1"/>
              <a:t>2.2.2. Biểu diễn điểm và đoạn thẳng (tt)</a:t>
            </a:r>
            <a:endParaRPr lang="en-US" sz="2200"/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vi-VN" sz="2200" b="1"/>
              <a:t>Đường gấp khúc </a:t>
            </a:r>
            <a:endParaRPr lang="en-US" sz="2200" b="1"/>
          </a:p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en-US" sz="2200"/>
              <a:t>L</a:t>
            </a:r>
            <a:r>
              <a:rPr lang="vi-VN" sz="2200"/>
              <a:t>à tập các đoạn thẳng nối với nhau một cách tuần tự. Điểm giao của hai đoạn thẳng được gọi là đỉnh. Các đường gấp</a:t>
            </a:r>
            <a:r>
              <a:rPr lang="en-US" sz="2200"/>
              <a:t> </a:t>
            </a:r>
            <a:r>
              <a:rPr lang="vi-VN" sz="2200"/>
              <a:t>khúc được xác định qua danh sách các đỉnh, mỗi đỉnh được cho bởi các cặp tọa độ</a:t>
            </a:r>
            <a:r>
              <a:rPr lang="en-US" sz="2200"/>
              <a:t> </a:t>
            </a:r>
            <a:r>
              <a:rPr lang="vi-VN" sz="2200"/>
              <a:t>(</a:t>
            </a:r>
            <a:r>
              <a:rPr lang="vi-VN" sz="2200" i="1"/>
              <a:t>x</a:t>
            </a:r>
            <a:r>
              <a:rPr lang="vi-VN" sz="2200" i="1" baseline="-25000"/>
              <a:t>i</a:t>
            </a:r>
            <a:r>
              <a:rPr lang="vi-VN" sz="2200"/>
              <a:t>, </a:t>
            </a:r>
            <a:r>
              <a:rPr lang="vi-VN" sz="2200" i="1"/>
              <a:t>y</a:t>
            </a:r>
            <a:r>
              <a:rPr lang="vi-VN" sz="2200" i="1" baseline="-25000"/>
              <a:t>i</a:t>
            </a:r>
            <a:r>
              <a:rPr lang="vi-VN" sz="2200"/>
              <a:t>).</a:t>
            </a:r>
            <a:endParaRPr lang="en-US" sz="2200"/>
          </a:p>
          <a:p>
            <a:pPr lvl="0" algn="just">
              <a:lnSpc>
                <a:spcPct val="170000"/>
              </a:lnSpc>
              <a:spcBef>
                <a:spcPts val="0"/>
              </a:spcBef>
            </a:pPr>
            <a:r>
              <a:rPr lang="vi-VN" sz="2200"/>
              <a:t>Một đa giác là một đường gấp khúc có điểm đầu và điểm cuối trùng nhau</a:t>
            </a:r>
            <a:endParaRPr lang="en-US" sz="22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9176570" y="1853754"/>
            <a:ext cx="727085" cy="1086021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03655" y="1853754"/>
            <a:ext cx="1064434" cy="276818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968090" y="2130572"/>
            <a:ext cx="532217" cy="1115441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028262" y="2998388"/>
            <a:ext cx="1472045" cy="247625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0028260" y="2432056"/>
            <a:ext cx="1800458" cy="566332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203647" y="3587262"/>
            <a:ext cx="784283" cy="970553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987930" y="3581125"/>
            <a:ext cx="1064434" cy="0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052364" y="3587262"/>
            <a:ext cx="725051" cy="622821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150712" y="4210083"/>
            <a:ext cx="626703" cy="0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137781" y="4210083"/>
            <a:ext cx="690937" cy="856607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64284" y="4557815"/>
            <a:ext cx="1067355" cy="503702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998646" y="4553732"/>
            <a:ext cx="754922" cy="549734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987930" y="4473154"/>
            <a:ext cx="3582" cy="624685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203647" y="4472879"/>
            <a:ext cx="794999" cy="80853"/>
          </a:xfrm>
          <a:prstGeom prst="line">
            <a:avLst/>
          </a:prstGeom>
          <a:ln w="31750"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9153407" y="451223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136628" y="288663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1790928" y="238498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485454"/>
                <a:ext cx="10745636" cy="46613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800" b="1"/>
                  <a:t>2.3. </a:t>
                </a:r>
                <a:r>
                  <a:rPr lang="vi-VN" sz="2800" b="1"/>
                  <a:t>Các giải thuật xây dựng thực thể cơ sở</a:t>
                </a:r>
                <a:endParaRPr lang="en-US" sz="2800" b="1"/>
              </a:p>
              <a:p>
                <a:pPr lvl="0" algn="just"/>
                <a:r>
                  <a:rPr lang="vi-VN" sz="2000" b="1"/>
                  <a:t>Giải thuật sinh đường tròn Midpoint</a:t>
                </a:r>
                <a:endParaRPr lang="en-US" sz="2000" b="1"/>
              </a:p>
              <a:p>
                <a:pPr lvl="0"/>
                <a:r>
                  <a:rPr lang="es-ES" sz="2000"/>
                  <a:t>Đặt </a:t>
                </a:r>
                <a:r>
                  <a:rPr lang="es-ES" sz="2000" i="1"/>
                  <a:t>f</a:t>
                </a:r>
                <a:r>
                  <a:rPr lang="es-ES" sz="2000"/>
                  <a:t>( </a:t>
                </a:r>
                <a:r>
                  <a:rPr lang="es-ES" sz="2000" i="1"/>
                  <a:t>x</a:t>
                </a:r>
                <a:r>
                  <a:rPr lang="es-ES" sz="2000"/>
                  <a:t>, </a:t>
                </a:r>
                <a:r>
                  <a:rPr lang="es-ES" sz="2000" i="1"/>
                  <a:t>y </a:t>
                </a:r>
                <a:r>
                  <a:rPr lang="es-ES" sz="2000"/>
                  <a:t>) = </a:t>
                </a:r>
                <a:r>
                  <a:rPr lang="es-ES" sz="2000" i="1"/>
                  <a:t>x</a:t>
                </a:r>
                <a:r>
                  <a:rPr lang="es-ES" sz="2000" baseline="30000"/>
                  <a:t>2</a:t>
                </a:r>
                <a:r>
                  <a:rPr lang="es-ES" sz="2000"/>
                  <a:t> + </a:t>
                </a:r>
                <a:r>
                  <a:rPr lang="es-ES" sz="2000" i="1"/>
                  <a:t>y</a:t>
                </a:r>
                <a:r>
                  <a:rPr lang="es-ES" sz="2000" baseline="30000"/>
                  <a:t>2</a:t>
                </a:r>
                <a:r>
                  <a:rPr lang="es-ES" sz="2000"/>
                  <a:t> − </a:t>
                </a:r>
                <a:r>
                  <a:rPr lang="es-ES" sz="2000" i="1"/>
                  <a:t>R</a:t>
                </a:r>
                <a:r>
                  <a:rPr lang="es-ES" sz="2000" baseline="30000"/>
                  <a:t>2</a:t>
                </a:r>
                <a:r>
                  <a:rPr lang="es-ES" sz="2000"/>
                  <a:t>, ta có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&lt;0,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ằ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í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𝑡𝑟𝑜𝑛𝑔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đườ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ò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=0,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ằ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ê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đườ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ò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&gt;0,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ằ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í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𝑛𝑔𝑜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đườ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ò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eqArr>
                      </m:e>
                    </m:d>
                  </m:oMath>
                </a14:m>
                <a:endParaRPr lang="en-US" sz="2000"/>
              </a:p>
              <a:p>
                <a:pPr lvl="0"/>
                <a:r>
                  <a:rPr lang="en-US" sz="2000"/>
                  <a:t>Xét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𝑀𝑖𝑑𝑝𝑜𝑖𝑛𝑡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lvl="0"/>
                <a:r>
                  <a:rPr lang="vi-VN" sz="2000"/>
                  <a:t>Nếu </a:t>
                </a:r>
                <a:r>
                  <a:rPr lang="vi-VN" sz="2000" i="1"/>
                  <a:t>p</a:t>
                </a:r>
                <a:r>
                  <a:rPr lang="vi-VN" sz="2000" i="1" baseline="-25000"/>
                  <a:t>i</a:t>
                </a:r>
                <a:r>
                  <a:rPr lang="vi-VN" sz="2000" i="1"/>
                  <a:t> </a:t>
                </a:r>
                <a:r>
                  <a:rPr lang="vi-VN" sz="2000"/>
                  <a:t>&lt; 0 , điểm MidPoint nằm trong đường tròn. Lúc này điểm thực Q gần</a:t>
                </a:r>
                <a:r>
                  <a:rPr lang="en-US" sz="2000"/>
                  <a:t> </a:t>
                </a:r>
                <a:r>
                  <a:rPr lang="vi-VN" sz="2000"/>
                  <a:t>S hơn nên ta chọn S, tức là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485454"/>
                <a:ext cx="10745636" cy="4661346"/>
              </a:xfrm>
              <a:blipFill>
                <a:blip r:embed="rId3"/>
                <a:stretch>
                  <a:fillRect l="-1022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BDE12-40B8-4D30-8E42-5C1481209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752" y="2243555"/>
            <a:ext cx="3197020" cy="27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874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321" y="1599201"/>
                <a:ext cx="8861148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sinh đường tròn Midpoint</a:t>
                </a:r>
                <a:endParaRPr lang="en-US" sz="1800" b="1"/>
              </a:p>
              <a:p>
                <a:pPr lvl="0"/>
                <a:r>
                  <a:rPr lang="vi-VN" sz="2000"/>
                  <a:t>Ngược lại, nếu </a:t>
                </a:r>
                <a:r>
                  <a:rPr lang="vi-VN" sz="2000" i="1"/>
                  <a:t>p</a:t>
                </a:r>
                <a:r>
                  <a:rPr lang="vi-VN" sz="2000" i="1" baseline="-25000"/>
                  <a:t>i</a:t>
                </a:r>
                <a:r>
                  <a:rPr lang="vi-VN" sz="2000" i="1"/>
                  <a:t> </a:t>
                </a:r>
                <a:r>
                  <a:rPr lang="vi-VN" sz="2000"/>
                  <a:t>≥ 0, điểm MidPoint nằm ngoài đường tròn. Lúc này điểm</a:t>
                </a:r>
                <a:r>
                  <a:rPr lang="en-US" sz="2000"/>
                  <a:t> </a:t>
                </a:r>
                <a:r>
                  <a:rPr lang="vi-VN" sz="2000"/>
                  <a:t>thực Q gần P hơn nên ta chọn P, tức là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baseline="-25000"/>
                  <a:t>+1</a:t>
                </a:r>
                <a:r>
                  <a:rPr lang="vi-VN" sz="2000"/>
                  <a:t> = </a:t>
                </a:r>
                <a:r>
                  <a:rPr lang="vi-VN" sz="2000" i="1"/>
                  <a:t>y</a:t>
                </a:r>
                <a:r>
                  <a:rPr lang="vi-VN" sz="2000" i="1" baseline="-25000"/>
                  <a:t>i</a:t>
                </a:r>
                <a:r>
                  <a:rPr lang="vi-VN" sz="2000" i="1"/>
                  <a:t> </a:t>
                </a:r>
                <a:r>
                  <a:rPr lang="vi-VN" sz="2000"/>
                  <a:t>− 1</a:t>
                </a:r>
                <a:r>
                  <a:rPr lang="en-US" sz="2000"/>
                  <a:t>. Mặt khác: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n-NO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250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n-N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000" b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000" b="0" smtClean="0"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n-N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/>
              </a:p>
              <a:p>
                <a:r>
                  <a:rPr lang="en-US" sz="2000"/>
                  <a:t>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321" y="1599201"/>
                <a:ext cx="8861148" cy="4331146"/>
              </a:xfrm>
              <a:blipFill>
                <a:blip r:embed="rId3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57032-3063-41E4-B9E9-F450388B1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4668" y="1714526"/>
            <a:ext cx="2756617" cy="23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438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2454"/>
                <a:ext cx="8461948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800" b="1"/>
                  <a:t>2.3. </a:t>
                </a:r>
                <a:r>
                  <a:rPr lang="vi-VN" sz="2800" b="1"/>
                  <a:t>Các giải thuật xây dựng thực thể cơ sở</a:t>
                </a:r>
                <a:endParaRPr lang="en-US" sz="2800" b="1"/>
              </a:p>
              <a:p>
                <a:pPr lvl="0" algn="just"/>
                <a:r>
                  <a:rPr lang="vi-VN" sz="2000" b="1"/>
                  <a:t>Giải thuật sinh đường tròn Midpoint</a:t>
                </a:r>
                <a:endParaRPr lang="en-US" sz="2000" b="1"/>
              </a:p>
              <a:p>
                <a:r>
                  <a:rPr lang="en-US" sz="2000"/>
                  <a:t>Vậy:</a:t>
                </a:r>
                <a:endParaRPr lang="en-US" sz="2000" i="1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n-N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</m:oMath>
                </a14:m>
                <a:r>
                  <a:rPr lang="pl-PL" sz="2000"/>
                  <a:t>, nếu </a:t>
                </a:r>
                <a:r>
                  <a:rPr lang="pl-PL" sz="2000" i="1"/>
                  <a:t>p</a:t>
                </a:r>
                <a:r>
                  <a:rPr lang="pl-PL" sz="2000" i="1" baseline="-25000"/>
                  <a:t>i</a:t>
                </a:r>
                <a:r>
                  <a:rPr lang="pl-PL" sz="2000" i="1"/>
                  <a:t> </a:t>
                </a:r>
                <a:r>
                  <a:rPr lang="pl-PL" sz="2000"/>
                  <a:t>&lt; 0 do ta chọn </a:t>
                </a:r>
                <a:r>
                  <a:rPr lang="pl-PL" sz="2000" i="1"/>
                  <a:t>y</a:t>
                </a:r>
                <a:r>
                  <a:rPr lang="pl-PL" sz="2000" i="1" baseline="-25000"/>
                  <a:t>i</a:t>
                </a:r>
                <a:r>
                  <a:rPr lang="pl-PL" sz="2000" baseline="-25000"/>
                  <a:t>+1</a:t>
                </a:r>
                <a:r>
                  <a:rPr lang="pl-PL" sz="2000"/>
                  <a:t> = </a:t>
                </a:r>
                <a:r>
                  <a:rPr lang="pl-PL" sz="2000" i="1"/>
                  <a:t>y</a:t>
                </a:r>
                <a:r>
                  <a:rPr lang="pl-PL" sz="2000" i="1" baseline="-25000"/>
                  <a:t>i</a:t>
                </a:r>
                <a:r>
                  <a:rPr lang="pl-PL" sz="2000"/>
                  <a:t>.</a:t>
                </a:r>
                <a:endParaRPr lang="en-US" sz="200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n-N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/>
                  <a:t>, nếu </a:t>
                </a:r>
                <a:r>
                  <a:rPr lang="en-US" sz="2000" i="1"/>
                  <a:t>p</a:t>
                </a:r>
                <a:r>
                  <a:rPr lang="en-US" sz="2000" i="1" baseline="-25000"/>
                  <a:t>i</a:t>
                </a:r>
                <a:r>
                  <a:rPr lang="en-US" sz="2000" i="1"/>
                  <a:t> </a:t>
                </a:r>
                <a:r>
                  <a:rPr lang="en-US" sz="2000"/>
                  <a:t>≥ 0 do ta chọn </a:t>
                </a:r>
                <a:r>
                  <a:rPr lang="en-US" sz="2000" i="1"/>
                  <a:t>y</a:t>
                </a:r>
                <a:r>
                  <a:rPr lang="en-US" sz="2000" i="1" baseline="-25000"/>
                  <a:t>i</a:t>
                </a:r>
                <a:r>
                  <a:rPr lang="en-US" sz="2000" baseline="-25000"/>
                  <a:t>+1</a:t>
                </a:r>
                <a:r>
                  <a:rPr lang="en-US" sz="2000"/>
                  <a:t> = </a:t>
                </a:r>
                <a:r>
                  <a:rPr lang="en-US" sz="2000" i="1"/>
                  <a:t>y</a:t>
                </a:r>
                <a:r>
                  <a:rPr lang="en-US" sz="2000" i="1" baseline="-25000"/>
                  <a:t>i</a:t>
                </a:r>
                <a:r>
                  <a:rPr lang="en-US" sz="2000"/>
                  <a:t>−1</a:t>
                </a:r>
              </a:p>
              <a:p>
                <a:pPr lvl="0"/>
                <a:r>
                  <a:rPr lang="en-US" sz="2000"/>
                  <a:t>Ta tính giá trị </a:t>
                </a:r>
                <a:r>
                  <a:rPr lang="en-US" sz="2000" i="1"/>
                  <a:t>p</a:t>
                </a:r>
                <a:r>
                  <a:rPr lang="en-US" sz="2000" baseline="-25000"/>
                  <a:t>0</a:t>
                </a:r>
                <a:r>
                  <a:rPr lang="en-US" sz="2000"/>
                  <a:t> ứng với điểm ban đầu (x</a:t>
                </a:r>
                <a:r>
                  <a:rPr lang="en-US" sz="2000" baseline="-25000"/>
                  <a:t>0</a:t>
                </a:r>
                <a:r>
                  <a:rPr lang="en-US" sz="2000"/>
                  <a:t>,</a:t>
                </a:r>
                <a:r>
                  <a:rPr lang="en-US" sz="2000" i="1"/>
                  <a:t>y</a:t>
                </a:r>
                <a:r>
                  <a:rPr lang="en-US" sz="2000" baseline="-25000"/>
                  <a:t>0</a:t>
                </a:r>
                <a:r>
                  <a:rPr lang="en-US" sz="2000"/>
                  <a:t> ) = (0, </a:t>
                </a:r>
                <a:r>
                  <a:rPr lang="en-US" sz="2000" i="1"/>
                  <a:t>R</a:t>
                </a:r>
                <a:r>
                  <a:rPr lang="en-US" sz="2000"/>
                  <a:t>).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=1 −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br>
                  <a:rPr lang="en-US" sz="2000"/>
                </a:br>
                <a:br>
                  <a:rPr lang="en-US" sz="2000"/>
                </a:br>
                <a:endParaRPr lang="en-US" sz="2000"/>
              </a:p>
              <a:p>
                <a:pPr lvl="0"/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2454"/>
                <a:ext cx="8461948" cy="4331146"/>
              </a:xfrm>
              <a:blipFill>
                <a:blip r:embed="rId3"/>
                <a:stretch>
                  <a:fillRect l="-1297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66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2454"/>
            <a:ext cx="8461948" cy="4331146"/>
          </a:xfrm>
        </p:spPr>
        <p:txBody>
          <a:bodyPr>
            <a:noAutofit/>
          </a:bodyPr>
          <a:lstStyle/>
          <a:p>
            <a:pPr lvl="0" algn="just"/>
            <a:r>
              <a:rPr lang="en-US" sz="2800" b="1"/>
              <a:t>2.3. </a:t>
            </a:r>
            <a:r>
              <a:rPr lang="vi-VN" sz="2800" b="1"/>
              <a:t>Các giải thuật xây dựng thực thể cơ sở</a:t>
            </a:r>
            <a:endParaRPr lang="en-US" sz="2800" b="1"/>
          </a:p>
          <a:p>
            <a:pPr lvl="0" algn="just"/>
            <a:r>
              <a:rPr lang="vi-VN" sz="2000" b="1"/>
              <a:t>Giải thuật sinh đường tròn Midpoint</a:t>
            </a:r>
            <a:r>
              <a:rPr lang="en-US" sz="2000" b="1"/>
              <a:t>: </a:t>
            </a:r>
            <a:r>
              <a:rPr lang="en-US" sz="2000" b="1">
                <a:hlinkClick r:id="rId3"/>
              </a:rPr>
              <a:t>Code</a:t>
            </a:r>
            <a:endParaRPr lang="en-US" sz="2000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400" y="1485453"/>
            <a:ext cx="2822948" cy="52128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1086" y="2800188"/>
            <a:ext cx="26035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void Put8Pixel(int x, int y)</a:t>
            </a:r>
          </a:p>
          <a:p>
            <a:r>
              <a:rPr lang="en-US" sz="1600"/>
              <a:t>{</a:t>
            </a:r>
          </a:p>
          <a:p>
            <a:r>
              <a:rPr lang="en-US" sz="1600"/>
              <a:t>  putpixel(x, y, Color);</a:t>
            </a:r>
          </a:p>
          <a:p>
            <a:r>
              <a:rPr lang="en-US" sz="1600"/>
              <a:t>  putpixel(y, x, Color);</a:t>
            </a:r>
          </a:p>
          <a:p>
            <a:r>
              <a:rPr lang="en-US" sz="1600"/>
              <a:t>  putpixel(y, -x, Color);</a:t>
            </a:r>
          </a:p>
          <a:p>
            <a:r>
              <a:rPr lang="en-US" sz="1600"/>
              <a:t>  putpixel(x, -y, Color);</a:t>
            </a:r>
          </a:p>
          <a:p>
            <a:r>
              <a:rPr lang="en-US" sz="1600"/>
              <a:t>  putpixel(-x, -y, Color);</a:t>
            </a:r>
          </a:p>
          <a:p>
            <a:r>
              <a:rPr lang="en-US" sz="1600"/>
              <a:t>  putpixel(-y, -x, Color);</a:t>
            </a:r>
          </a:p>
          <a:p>
            <a:r>
              <a:rPr lang="en-US" sz="1600"/>
              <a:t>  putpixel(-y, x, Color);</a:t>
            </a:r>
          </a:p>
          <a:p>
            <a:r>
              <a:rPr lang="en-US" sz="1600"/>
              <a:t>  putpixel(-x, y, Color);</a:t>
            </a:r>
          </a:p>
          <a:p>
            <a:r>
              <a:rPr lang="en-US" sz="1600"/>
              <a:t>} // Put8Pixel</a:t>
            </a:r>
          </a:p>
        </p:txBody>
      </p:sp>
      <p:sp>
        <p:nvSpPr>
          <p:cNvPr id="8" name="Rectangle 7"/>
          <p:cNvSpPr/>
          <p:nvPr/>
        </p:nvSpPr>
        <p:spPr>
          <a:xfrm>
            <a:off x="3060700" y="2661689"/>
            <a:ext cx="2133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void CircleMidPoint (int R)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{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int x, y;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x = 0;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y = R;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Put8Pixel(x, y);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p = 1 - R; // 5/4-R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while (x &lt; y)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{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   if (p &lt; 0) 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   {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     p += 2*x + 3;</a:t>
            </a:r>
          </a:p>
          <a:p>
            <a:r>
              <a:rPr lang="en-US">
                <a:latin typeface="Adobe Arabic" panose="02040503050201020203" pitchFamily="18" charset="-78"/>
                <a:cs typeface="Adobe Arabic" panose="02040503050201020203" pitchFamily="18" charset="-78"/>
              </a:rPr>
              <a:t>     }</a:t>
            </a:r>
          </a:p>
        </p:txBody>
      </p:sp>
      <p:sp>
        <p:nvSpPr>
          <p:cNvPr id="9" name="Rectangle 8"/>
          <p:cNvSpPr/>
          <p:nvPr/>
        </p:nvSpPr>
        <p:spPr>
          <a:xfrm>
            <a:off x="5194300" y="2661689"/>
            <a:ext cx="2743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r>
              <a:rPr lang="en-US" sz="2000">
                <a:latin typeface="Adobe Arabic" panose="02040503050201020203" pitchFamily="18" charset="-78"/>
                <a:cs typeface="Adobe Arabic" panose="02040503050201020203" pitchFamily="18" charset="-78"/>
              </a:rPr>
              <a:t>     else</a:t>
            </a:r>
          </a:p>
          <a:p>
            <a:r>
              <a:rPr lang="en-US" sz="2000">
                <a:latin typeface="Adobe Arabic" panose="02040503050201020203" pitchFamily="18" charset="-78"/>
                <a:cs typeface="Adobe Arabic" panose="02040503050201020203" pitchFamily="18" charset="-78"/>
              </a:rPr>
              <a:t>    {</a:t>
            </a:r>
          </a:p>
          <a:p>
            <a:r>
              <a:rPr lang="en-US" sz="2000">
                <a:latin typeface="Adobe Arabic" panose="02040503050201020203" pitchFamily="18" charset="-78"/>
                <a:cs typeface="Adobe Arabic" panose="02040503050201020203" pitchFamily="18" charset="-78"/>
              </a:rPr>
              <a:t>      p += 2*(x -y) + 5;</a:t>
            </a:r>
          </a:p>
          <a:p>
            <a:r>
              <a:rPr lang="en-US" sz="2000">
                <a:latin typeface="Adobe Arabic" panose="02040503050201020203" pitchFamily="18" charset="-78"/>
                <a:cs typeface="Adobe Arabic" panose="02040503050201020203" pitchFamily="18" charset="-78"/>
              </a:rPr>
              <a:t>      y--;</a:t>
            </a:r>
          </a:p>
          <a:p>
            <a:r>
              <a:rPr lang="en-US" sz="2000">
                <a:latin typeface="Adobe Arabic" panose="02040503050201020203" pitchFamily="18" charset="-78"/>
                <a:cs typeface="Adobe Arabic" panose="02040503050201020203" pitchFamily="18" charset="-78"/>
              </a:rPr>
              <a:t>    }</a:t>
            </a:r>
          </a:p>
          <a:p>
            <a:r>
              <a:rPr lang="en-US" sz="2000">
                <a:latin typeface="Adobe Arabic" panose="02040503050201020203" pitchFamily="18" charset="-78"/>
                <a:cs typeface="Adobe Arabic" panose="02040503050201020203" pitchFamily="18" charset="-78"/>
              </a:rPr>
              <a:t>    x++;</a:t>
            </a:r>
          </a:p>
          <a:p>
            <a:r>
              <a:rPr lang="en-US" sz="2000">
                <a:latin typeface="Adobe Arabic" panose="02040503050201020203" pitchFamily="18" charset="-78"/>
                <a:cs typeface="Adobe Arabic" panose="02040503050201020203" pitchFamily="18" charset="-78"/>
              </a:rPr>
              <a:t>    Put8Pixel(x, y);</a:t>
            </a:r>
          </a:p>
          <a:p>
            <a:r>
              <a:rPr lang="en-US" sz="2000">
                <a:latin typeface="Adobe Arabic" panose="02040503050201020203" pitchFamily="18" charset="-78"/>
                <a:cs typeface="Adobe Arabic" panose="02040503050201020203" pitchFamily="18" charset="-78"/>
              </a:rPr>
              <a:t>  }</a:t>
            </a:r>
          </a:p>
          <a:p>
            <a:r>
              <a:rPr lang="en-US" sz="2000">
                <a:latin typeface="Adobe Arabic" panose="02040503050201020203" pitchFamily="18" charset="-78"/>
                <a:cs typeface="Adobe Arabic" panose="02040503050201020203" pitchFamily="18" charset="-78"/>
              </a:rPr>
              <a:t>} // CircleMidPoint</a:t>
            </a:r>
          </a:p>
        </p:txBody>
      </p:sp>
    </p:spTree>
    <p:extLst>
      <p:ext uri="{BB962C8B-B14F-4D97-AF65-F5344CB8AC3E}">
        <p14:creationId xmlns:p14="http://schemas.microsoft.com/office/powerpoint/2010/main" val="2842583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041" y="1612454"/>
                <a:ext cx="7820625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sinh đường ellipse</a:t>
                </a:r>
                <a:endParaRPr lang="en-US" sz="1800" b="1"/>
              </a:p>
              <a:p>
                <a:pPr lvl="0"/>
                <a:r>
                  <a:rPr lang="en-US" sz="2000"/>
                  <a:t>Ta có: tổng khoảng cách của các tiêu điểm F1 và F2 đến bất</a:t>
                </a:r>
                <a:br>
                  <a:rPr lang="en-US" sz="2000"/>
                </a:br>
                <a:r>
                  <a:rPr lang="en-US" sz="2000"/>
                  <a:t>kỳ điểm P (nằm trên cung của Ellipse) đều có cùng giá trị. Hay: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sz="2000"/>
              </a:p>
              <a:p>
                <a:r>
                  <a:rPr lang="en-US" sz="2000"/>
                  <a:t>Trong đó: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lvl="0"/>
                <a:r>
                  <a:rPr lang="en-US" sz="2000"/>
                  <a:t>Nên: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br>
                  <a:rPr lang="en-US" sz="2000"/>
                </a:br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041" y="1612454"/>
                <a:ext cx="7820625" cy="4331146"/>
              </a:xfrm>
              <a:blipFill>
                <a:blip r:embed="rId3"/>
                <a:stretch>
                  <a:fillRect l="-701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27185-1706-4E5E-9145-3DF5E3B10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666" y="1612454"/>
            <a:ext cx="3580080" cy="27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021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041" y="1612454"/>
                <a:ext cx="8258984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sinh đường ellipse</a:t>
                </a:r>
                <a:endParaRPr lang="en-US" sz="1800" b="1"/>
              </a:p>
              <a:p>
                <a:pPr lvl="0"/>
                <a:r>
                  <a:rPr lang="en-US" sz="2000"/>
                  <a:t>Trong hệ tọa độ Decartes: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/>
              </a:p>
              <a:p>
                <a:r>
                  <a:rPr lang="en-US" sz="2000"/>
                  <a:t>Trong hệ tọa độ cực: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𝑟𝑐𝑜𝑠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𝑟𝑠𝑖𝑛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041" y="1612454"/>
                <a:ext cx="8258984" cy="4331146"/>
              </a:xfrm>
              <a:blipFill>
                <a:blip r:embed="rId3"/>
                <a:stretch>
                  <a:fillRect l="-664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8481C-C644-4C69-8B03-43C409919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311" y="1853753"/>
            <a:ext cx="3582648" cy="34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393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26" y="1612454"/>
            <a:ext cx="9729812" cy="4331146"/>
          </a:xfrm>
        </p:spPr>
        <p:txBody>
          <a:bodyPr>
            <a:noAutofit/>
          </a:bodyPr>
          <a:lstStyle/>
          <a:p>
            <a:pPr lvl="0" algn="just"/>
            <a:r>
              <a:rPr lang="en-US" sz="2000" b="1"/>
              <a:t>2.3. </a:t>
            </a:r>
            <a:r>
              <a:rPr lang="vi-VN" sz="2000" b="1"/>
              <a:t>Các giải thuật xây dựng thực thể cơ sở</a:t>
            </a:r>
            <a:endParaRPr lang="en-US" sz="2000" b="1"/>
          </a:p>
          <a:p>
            <a:pPr lvl="0" algn="just"/>
            <a:r>
              <a:rPr lang="vi-VN" sz="1800" b="1"/>
              <a:t>Giải thuật sinh đường ellipse</a:t>
            </a:r>
            <a:endParaRPr lang="en-US" sz="1800" b="1"/>
          </a:p>
          <a:p>
            <a:pPr lvl="0"/>
            <a:r>
              <a:rPr lang="en-US" sz="2000"/>
              <a:t>Các tính chất của Ellipse:</a:t>
            </a:r>
          </a:p>
          <a:p>
            <a:pPr marL="914400" lvl="1" indent="-457200">
              <a:buAutoNum type="arabicParenBoth"/>
            </a:pPr>
            <a:r>
              <a:rPr lang="en-US" sz="2000"/>
              <a:t>Đối xứng qua các góc phần t</a:t>
            </a:r>
            <a:r>
              <a:rPr lang="vi-VN" sz="2000"/>
              <a:t>ư</a:t>
            </a:r>
            <a:endParaRPr lang="en-US" sz="2000"/>
          </a:p>
          <a:p>
            <a:pPr marL="914400" lvl="1" indent="-457200">
              <a:buAutoNum type="arabicParenBoth"/>
            </a:pPr>
            <a:r>
              <a:rPr lang="en-US" sz="2000"/>
              <a:t>Không đối xứng qua các quãng 8 của các góc phần t</a:t>
            </a:r>
            <a:r>
              <a:rPr lang="vi-VN" sz="2000"/>
              <a:t>ư</a:t>
            </a:r>
            <a:endParaRPr lang="en-US" sz="2000"/>
          </a:p>
          <a:p>
            <a:r>
              <a:rPr lang="en-US" sz="2000"/>
              <a:t>Do đó, chúng ta sẽ tính toán các pixel của Ellipse thông qua 1 góc phần t</a:t>
            </a:r>
            <a:r>
              <a:rPr lang="vi-VN" sz="2000"/>
              <a:t>ư</a:t>
            </a:r>
            <a:r>
              <a:rPr lang="en-US" sz="2000"/>
              <a:t> thứ nhất. Sau đó, các điểm còn lại của các góc phần t</a:t>
            </a:r>
            <a:r>
              <a:rPr lang="vi-VN" sz="2000"/>
              <a:t>ư</a:t>
            </a:r>
            <a:r>
              <a:rPr lang="en-US" sz="2000"/>
              <a:t> khác sẽ thực hiện thông qua các phép đối xứng.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B1790D8-9898-4236-B2D8-FF91537E6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432" y="1695346"/>
            <a:ext cx="2205755" cy="20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081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2454"/>
                <a:ext cx="9729812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600" b="1"/>
                  <a:t>Giải thuật sinh đường ellipse</a:t>
                </a:r>
                <a:endParaRPr lang="en-US" sz="1600" b="1"/>
              </a:p>
              <a:p>
                <a:pPr lvl="0"/>
                <a:r>
                  <a:rPr lang="en-US" sz="2000"/>
                  <a:t>Ph</a:t>
                </a:r>
                <a:r>
                  <a:rPr lang="vi-VN" sz="2000"/>
                  <a:t>ư</a:t>
                </a:r>
                <a:r>
                  <a:rPr lang="en-US" sz="2000"/>
                  <a:t>ơng trình Ellipse: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pPr lvl="0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&lt;0,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ằ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í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𝑡𝑟𝑜𝑛𝑔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𝐸𝑙𝑙𝑖𝑝𝑠𝑒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=0,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ằ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ê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𝐸𝑙𝑙𝑖𝑝𝑠𝑒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&gt;0,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ằ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í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𝑛𝑔𝑜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𝐸𝑙𝑙𝑖𝑝𝑠𝑒</m:t>
                            </m:r>
                          </m:e>
                        </m:eqArr>
                      </m:e>
                    </m:d>
                  </m:oMath>
                </a14:m>
                <a:endParaRPr lang="en-US" sz="2000"/>
              </a:p>
              <a:p>
                <a:pPr lvl="0"/>
                <a:r>
                  <a:rPr lang="en-US" sz="2000"/>
                  <a:t>Hệ số góc: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2454"/>
                <a:ext cx="9729812" cy="4331146"/>
              </a:xfrm>
              <a:blipFill>
                <a:blip r:embed="rId3"/>
                <a:stretch>
                  <a:fillRect l="-564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A7120-306D-4DE7-97BC-5DAA2C9C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440" y="2661689"/>
            <a:ext cx="2939279" cy="26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86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826" y="1612454"/>
                <a:ext cx="7750614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sinh đường ellipse</a:t>
                </a:r>
                <a:endParaRPr lang="en-US" sz="1800" b="1"/>
              </a:p>
              <a:p>
                <a:pPr lvl="0" algn="just"/>
                <a:r>
                  <a:rPr lang="en-US" sz="2000"/>
                  <a:t>Bắt đầu tại tâm (0,r), thực hiện dịch chuyển x tăng dần cho đến khi chạm biên của vùng 1 và vùng 2.</a:t>
                </a:r>
              </a:p>
              <a:p>
                <a:pPr lvl="0" algn="just"/>
                <a:r>
                  <a:rPr lang="en-US" sz="2000"/>
                  <a:t>Sau đó, dịch chuyển y tăng dần từ biên vùng 2 cho đến hết góc phần t</a:t>
                </a:r>
                <a:r>
                  <a:rPr lang="vi-VN" sz="2000"/>
                  <a:t>ư</a:t>
                </a:r>
                <a:r>
                  <a:rPr lang="en-US" sz="2000"/>
                  <a:t> thứ nhất.</a:t>
                </a:r>
              </a:p>
              <a:p>
                <a:pPr lvl="0" algn="just"/>
                <a:r>
                  <a:rPr lang="en-US" sz="2000"/>
                  <a:t>Tại đường biên: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/>
              </a:p>
              <a:p>
                <a:pPr algn="just"/>
                <a:r>
                  <a:rPr lang="en-US" sz="2000"/>
                  <a:t>Bên ngoài vùng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/>
              </a:p>
              <a:p>
                <a:pPr lvl="0" algn="just"/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826" y="1612454"/>
                <a:ext cx="7750614" cy="4331146"/>
              </a:xfrm>
              <a:blipFill>
                <a:blip r:embed="rId3"/>
                <a:stretch>
                  <a:fillRect l="-708" t="-141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00DC9-EAB1-4397-BCE2-27D1671C5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540" y="1612454"/>
            <a:ext cx="2939279" cy="26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922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vi-VN"/>
              <a:t>Các đối tượng đồ họa cơ sở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6035" y="1599754"/>
                <a:ext cx="8331774" cy="4331146"/>
              </a:xfrm>
            </p:spPr>
            <p:txBody>
              <a:bodyPr>
                <a:noAutofit/>
              </a:bodyPr>
              <a:lstStyle/>
              <a:p>
                <a:pPr lvl="0" algn="just"/>
                <a:r>
                  <a:rPr lang="en-US" sz="2000" b="1"/>
                  <a:t>2.3. </a:t>
                </a:r>
                <a:r>
                  <a:rPr lang="vi-VN" sz="2000" b="1"/>
                  <a:t>Các giải thuật xây dựng thực thể cơ sở</a:t>
                </a:r>
                <a:endParaRPr lang="en-US" sz="2000" b="1"/>
              </a:p>
              <a:p>
                <a:pPr lvl="0" algn="just"/>
                <a:r>
                  <a:rPr lang="vi-VN" sz="1800" b="1"/>
                  <a:t>Giải thuật </a:t>
                </a:r>
                <a:r>
                  <a:rPr lang="en-US" sz="1800" b="1"/>
                  <a:t>Midpoint</a:t>
                </a:r>
              </a:p>
              <a:p>
                <a:pPr lvl="0"/>
                <a:r>
                  <a:rPr lang="en-US" sz="2000"/>
                  <a:t>Ta có: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pPr lvl="0"/>
                <a:r>
                  <a:rPr lang="en-US" sz="2000"/>
                  <a:t>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000"/>
                  <a:t>, điểm midpoint nằm bên trong Ellipse. Hay S là điểm kế tiếp.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r>
                  <a:rPr lang="en-US" sz="2000"/>
                  <a:t>Ngược lại, điểm midpoint nằm ngoài trong Ellipse. Hay P là điểm kế tiếp.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/>
                </a:br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0199F-A274-44C6-BF37-784A855E6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035" y="1599754"/>
                <a:ext cx="8331774" cy="4331146"/>
              </a:xfrm>
              <a:blipFill>
                <a:blip r:embed="rId3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6C4FD-8301-4F92-893A-827E91367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591" y="1599754"/>
            <a:ext cx="2737791" cy="2061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8F867-3DD9-45A2-9AA8-43CE676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591" y="3765327"/>
            <a:ext cx="2752213" cy="187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1924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 Invention_SL - v4" id="{967A0141-51FB-47EA-A223-61446FEA6A0D}" vid="{99189E50-2190-49F7-9BBD-B37E57739D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BAE40F-4B14-4E0B-9265-745AD5E2D4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6B76F2-1AE1-4A2A-A5B3-D462CC5E81F8}">
  <ds:schemaRefs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6dc4bcd6-49db-4c07-9060-8acfc67cef9f"/>
    <ds:schemaRef ds:uri="http://schemas.microsoft.com/sharepoint/v3"/>
    <ds:schemaRef ds:uri="http://schemas.openxmlformats.org/package/2006/metadata/core-properties"/>
    <ds:schemaRef ds:uri="http://schemas.microsoft.com/office/infopath/2007/PartnerControls"/>
    <ds:schemaRef ds:uri="fb0879af-3eba-417a-a55a-ffe6dcd6ca7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ECC70E-6674-4337-B48B-AF4F8832F1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 invention presentation</Template>
  <TotalTime>0</TotalTime>
  <Words>11057</Words>
  <Application>Microsoft Office PowerPoint</Application>
  <PresentationFormat>Widescreen</PresentationFormat>
  <Paragraphs>1182</Paragraphs>
  <Slides>115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6" baseType="lpstr">
      <vt:lpstr>Adobe Arabic</vt:lpstr>
      <vt:lpstr>Arial</vt:lpstr>
      <vt:lpstr>Calibri</vt:lpstr>
      <vt:lpstr>Cambria Math</vt:lpstr>
      <vt:lpstr>Courier New</vt:lpstr>
      <vt:lpstr>Gill Sans MT</vt:lpstr>
      <vt:lpstr>Tahoma</vt:lpstr>
      <vt:lpstr>TimesNewRomanPSMT</vt:lpstr>
      <vt:lpstr>Wingdings</vt:lpstr>
      <vt:lpstr>Gallery</vt:lpstr>
      <vt:lpstr>Equation</vt:lpstr>
      <vt:lpstr>Các giải thuật sinh thực thể cơ sở</vt:lpstr>
      <vt:lpstr>2.1. Giới thiệu</vt:lpstr>
      <vt:lpstr>2.1. Giới thiệu (tt)</vt:lpstr>
      <vt:lpstr>2.2. Các đối tượng đồ họa cơ sở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2.2. Các đối tượng đồ họa cơ sở (tt)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  <vt:lpstr>Các đối tượng đồ họa cơ sở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2019-01-08T10:26:41Z</dcterms:created>
  <dcterms:modified xsi:type="dcterms:W3CDTF">2019-05-14T07:28:57Z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